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1" r:id="rId2"/>
    <p:sldId id="256" r:id="rId3"/>
    <p:sldId id="257" r:id="rId4"/>
    <p:sldId id="269" r:id="rId5"/>
    <p:sldId id="258" r:id="rId6"/>
    <p:sldId id="271" r:id="rId7"/>
    <p:sldId id="260" r:id="rId8"/>
    <p:sldId id="274" r:id="rId9"/>
    <p:sldId id="262" r:id="rId10"/>
    <p:sldId id="275" r:id="rId11"/>
    <p:sldId id="266" r:id="rId12"/>
    <p:sldId id="276" r:id="rId13"/>
    <p:sldId id="277" r:id="rId14"/>
    <p:sldId id="278" r:id="rId15"/>
    <p:sldId id="279" r:id="rId16"/>
    <p:sldId id="263" r:id="rId17"/>
    <p:sldId id="265" r:id="rId18"/>
    <p:sldId id="268" r:id="rId19"/>
    <p:sldId id="280" r:id="rId20"/>
  </p:sldIdLst>
  <p:sldSz cx="11430000" cy="6045200"/>
  <p:notesSz cx="11430000" cy="6045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416" autoAdjust="0"/>
  </p:normalViewPr>
  <p:slideViewPr>
    <p:cSldViewPr>
      <p:cViewPr varScale="1">
        <p:scale>
          <a:sx n="74" d="100"/>
          <a:sy n="74" d="100"/>
        </p:scale>
        <p:origin x="732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eg>
</file>

<file path=ppt/media/image12.png>
</file>

<file path=ppt/media/image13.jpeg>
</file>

<file path=ppt/media/image14.png>
</file>

<file path=ppt/media/image15.jpg>
</file>

<file path=ppt/media/image16.jpeg>
</file>

<file path=ppt/media/image17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579177" y="2130425"/>
            <a:ext cx="4271644" cy="53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60A8FF"/>
                </a:solidFill>
                <a:latin typeface="SimSun"/>
                <a:cs typeface="SimSu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30237" y="3431539"/>
            <a:ext cx="10169525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60A8FF"/>
                </a:solidFill>
                <a:latin typeface="SimSun"/>
                <a:cs typeface="SimSu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D5E4EF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60A8FF"/>
                </a:solidFill>
                <a:latin typeface="SimSun"/>
                <a:cs typeface="SimSu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150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8645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60A8FF"/>
                </a:solidFill>
                <a:latin typeface="SimSun"/>
                <a:cs typeface="SimSu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30000" cy="6000750"/>
          </a:xfrm>
          <a:custGeom>
            <a:avLst/>
            <a:gdLst/>
            <a:ahLst/>
            <a:cxnLst/>
            <a:rect l="l" t="t" r="r" b="b"/>
            <a:pathLst>
              <a:path w="11430000" h="6000750">
                <a:moveTo>
                  <a:pt x="11429999" y="6000749"/>
                </a:moveTo>
                <a:lnTo>
                  <a:pt x="0" y="60007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000749"/>
                </a:lnTo>
                <a:close/>
              </a:path>
            </a:pathLst>
          </a:custGeom>
          <a:solidFill>
            <a:srgbClr val="2026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731067" y="2044700"/>
            <a:ext cx="1967864" cy="53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60A8FF"/>
                </a:solidFill>
                <a:latin typeface="SimSun"/>
                <a:cs typeface="SimSu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49007" y="2631439"/>
            <a:ext cx="9531984" cy="1425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50" b="0" i="0">
                <a:solidFill>
                  <a:srgbClr val="D5E4EF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86200" y="5592508"/>
            <a:ext cx="36576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15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iverse.roboflow.com/cv-hd3yc/vegetable-finder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housing.com/news/capsicum-plant-how-to-grow-and-care-for-capsicum-annum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tch.com/massachusetts/sharon/storm-bruised-tomatoes-still-useful-in-dishe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0">
            <a:extLst>
              <a:ext uri="{FF2B5EF4-FFF2-40B4-BE49-F238E27FC236}">
                <a16:creationId xmlns:a16="http://schemas.microsoft.com/office/drawing/2014/main" id="{0941F409-9CB7-4DA4-A714-17A25C60B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193800"/>
            <a:ext cx="8704422" cy="37719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646050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066" y="2044700"/>
            <a:ext cx="5708334" cy="515526"/>
          </a:xfrm>
        </p:spPr>
        <p:txBody>
          <a:bodyPr/>
          <a:lstStyle/>
          <a:p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Dataset Labeling</a:t>
            </a:r>
            <a:endParaRPr lang="en-US" dirty="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00074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731066" y="3000374"/>
            <a:ext cx="5715000" cy="8576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 have used </a:t>
            </a:r>
            <a:r>
              <a:rPr lang="en-US" dirty="0" err="1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Roboflow</a:t>
            </a: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tool for labeling: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3"/>
              </a:rPr>
              <a:t>https://universe.roboflow.com/cv-hd3yc/vegetable-finder</a:t>
            </a:r>
            <a:endParaRPr lang="en-US" dirty="0"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797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3505200" y="1117600"/>
            <a:ext cx="5945823" cy="53155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349375">
              <a:lnSpc>
                <a:spcPct val="100000"/>
              </a:lnSpc>
              <a:spcBef>
                <a:spcPts val="125"/>
              </a:spcBef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Dataset Augmentation</a:t>
            </a:r>
            <a:endParaRPr spc="-600" dirty="0"/>
          </a:p>
        </p:txBody>
      </p:sp>
      <p:sp>
        <p:nvSpPr>
          <p:cNvPr id="3" name="object 3"/>
          <p:cNvSpPr txBox="1"/>
          <p:nvPr/>
        </p:nvSpPr>
        <p:spPr>
          <a:xfrm>
            <a:off x="4800600" y="2108200"/>
            <a:ext cx="5833745" cy="191167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Our Data was augmented by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Changing the brightness of images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Changing the dimension of images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1) </a:t>
            </a:r>
            <a:r>
              <a:rPr lang="en-US" dirty="0" smtClean="0">
                <a:solidFill>
                  <a:schemeClr val="bg1"/>
                </a:solidFill>
              </a:rPr>
              <a:t>Flip (Horizontal and Vertical)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Rotation -15 to +15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4038601" cy="604519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660400"/>
            <a:ext cx="5403531" cy="1031051"/>
          </a:xfrm>
        </p:spPr>
        <p:txBody>
          <a:bodyPr/>
          <a:lstStyle/>
          <a:p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Why Dataset Augmentation is important?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19200" y="2108200"/>
            <a:ext cx="5715000" cy="194155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It increases the model's ability to generalize.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It adds variability to the data and minimizes data overfitting. 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It improves the accuracy of the deep learning model's predictions.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817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5200" y="660400"/>
            <a:ext cx="4489133" cy="492443"/>
          </a:xfrm>
        </p:spPr>
        <p:txBody>
          <a:bodyPr/>
          <a:lstStyle/>
          <a:p>
            <a:pPr algn="ctr"/>
            <a:r>
              <a:rPr lang="en-US" sz="3200" b="1" u="sng" dirty="0">
                <a:latin typeface="Calibri" panose="020F0502020204030204" pitchFamily="34" charset="0"/>
                <a:cs typeface="Calibri" panose="020F0502020204030204" pitchFamily="34" charset="0"/>
              </a:rPr>
              <a:t>Dataset Augmentation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31" y="1955800"/>
            <a:ext cx="9366069" cy="305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934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3505200" y="1117600"/>
            <a:ext cx="5945823" cy="53155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349375">
              <a:lnSpc>
                <a:spcPct val="100000"/>
              </a:lnSpc>
              <a:spcBef>
                <a:spcPts val="125"/>
              </a:spcBef>
            </a:pPr>
            <a:r>
              <a:rPr lang="en-US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Dataset Splitting</a:t>
            </a:r>
            <a:endParaRPr spc="-600" dirty="0"/>
          </a:p>
        </p:txBody>
      </p:sp>
      <p:sp>
        <p:nvSpPr>
          <p:cNvPr id="3" name="object 3"/>
          <p:cNvSpPr txBox="1"/>
          <p:nvPr/>
        </p:nvSpPr>
        <p:spPr>
          <a:xfrm>
            <a:off x="4800600" y="2108200"/>
            <a:ext cx="5833745" cy="122943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For Training, 70% images with their labels are used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For Testing, 10% images with their labels are used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For Validation, 20% images with their labels are used</a:t>
            </a:r>
            <a:endParaRPr lang="en-US" dirty="0">
              <a:solidFill>
                <a:schemeClr val="bg1"/>
              </a:solidFill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4" b="4167"/>
          <a:stretch/>
        </p:blipFill>
        <p:spPr>
          <a:xfrm>
            <a:off x="990600" y="1193800"/>
            <a:ext cx="32766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25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270000"/>
            <a:ext cx="5403531" cy="515526"/>
          </a:xfrm>
        </p:spPr>
        <p:txBody>
          <a:bodyPr/>
          <a:lstStyle/>
          <a:p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Continue…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19200" y="2108200"/>
            <a:ext cx="5715000" cy="90768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000" dirty="0" smtClean="0">
                <a:solidFill>
                  <a:schemeClr val="bg1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Our dataset is prepared </a:t>
            </a:r>
            <a:endParaRPr lang="en-US" sz="2000" dirty="0" smtClean="0">
              <a:solidFill>
                <a:schemeClr val="bg1"/>
              </a:solidFill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 smtClean="0">
                <a:solidFill>
                  <a:schemeClr val="bg1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Now</a:t>
            </a:r>
            <a:r>
              <a:rPr lang="en-US" sz="2000" b="1" dirty="0" smtClean="0">
                <a:solidFill>
                  <a:schemeClr val="bg1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, It is ready for the Training!</a:t>
            </a:r>
            <a:endParaRPr lang="en-US" sz="2000" b="1" dirty="0">
              <a:solidFill>
                <a:schemeClr val="bg1"/>
              </a:solidFill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102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30000" cy="6038850"/>
          </a:xfrm>
          <a:custGeom>
            <a:avLst/>
            <a:gdLst/>
            <a:ahLst/>
            <a:cxnLst/>
            <a:rect l="l" t="t" r="r" b="b"/>
            <a:pathLst>
              <a:path w="11430000" h="6038850">
                <a:moveTo>
                  <a:pt x="11429999" y="6038849"/>
                </a:moveTo>
                <a:lnTo>
                  <a:pt x="0" y="60388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038849"/>
                </a:lnTo>
                <a:close/>
              </a:path>
            </a:pathLst>
          </a:custGeom>
          <a:solidFill>
            <a:srgbClr val="2026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473075"/>
            <a:ext cx="585025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620" dirty="0"/>
              <a:t>M</a:t>
            </a:r>
            <a:r>
              <a:rPr spc="270" dirty="0"/>
              <a:t>o</a:t>
            </a:r>
            <a:r>
              <a:rPr spc="345" dirty="0"/>
              <a:t>d</a:t>
            </a:r>
            <a:r>
              <a:rPr spc="45" dirty="0"/>
              <a:t>e</a:t>
            </a:r>
            <a:r>
              <a:rPr spc="-600" dirty="0"/>
              <a:t>l</a:t>
            </a:r>
            <a:r>
              <a:rPr spc="-880" dirty="0"/>
              <a:t> </a:t>
            </a:r>
            <a:r>
              <a:rPr spc="495" dirty="0"/>
              <a:t>T</a:t>
            </a:r>
            <a:r>
              <a:rPr spc="-254" dirty="0"/>
              <a:t>r</a:t>
            </a:r>
            <a:r>
              <a:rPr spc="195" dirty="0"/>
              <a:t>a</a:t>
            </a:r>
            <a:r>
              <a:rPr spc="-630" dirty="0"/>
              <a:t>i</a:t>
            </a:r>
            <a:r>
              <a:rPr spc="570" dirty="0"/>
              <a:t>n</a:t>
            </a:r>
            <a:r>
              <a:rPr spc="-630" dirty="0"/>
              <a:t>i</a:t>
            </a:r>
            <a:r>
              <a:rPr spc="570" dirty="0"/>
              <a:t>n</a:t>
            </a:r>
            <a:r>
              <a:rPr spc="229" dirty="0"/>
              <a:t>g</a:t>
            </a:r>
            <a:r>
              <a:rPr spc="-885" dirty="0"/>
              <a:t> </a:t>
            </a:r>
            <a:r>
              <a:rPr spc="445" dirty="0"/>
              <a:t>&amp;</a:t>
            </a:r>
            <a:r>
              <a:rPr spc="-875" dirty="0"/>
              <a:t> </a:t>
            </a:r>
            <a:r>
              <a:rPr spc="420" dirty="0"/>
              <a:t>E</a:t>
            </a:r>
            <a:r>
              <a:rPr spc="345" dirty="0"/>
              <a:t>v</a:t>
            </a:r>
            <a:r>
              <a:rPr spc="195" dirty="0"/>
              <a:t>a</a:t>
            </a:r>
            <a:r>
              <a:rPr spc="-630" dirty="0"/>
              <a:t>l</a:t>
            </a:r>
            <a:r>
              <a:rPr spc="345" dirty="0"/>
              <a:t>u</a:t>
            </a:r>
            <a:r>
              <a:rPr spc="195" dirty="0"/>
              <a:t>a</a:t>
            </a:r>
            <a:r>
              <a:rPr spc="-480" dirty="0"/>
              <a:t>t</a:t>
            </a:r>
            <a:r>
              <a:rPr spc="-630" dirty="0"/>
              <a:t>i</a:t>
            </a:r>
            <a:r>
              <a:rPr spc="195" dirty="0"/>
              <a:t>o</a:t>
            </a:r>
            <a:r>
              <a:rPr spc="535" dirty="0"/>
              <a:t>n</a:t>
            </a:r>
          </a:p>
        </p:txBody>
      </p:sp>
      <p:sp>
        <p:nvSpPr>
          <p:cNvPr id="4" name="object 4"/>
          <p:cNvSpPr/>
          <p:nvPr/>
        </p:nvSpPr>
        <p:spPr>
          <a:xfrm>
            <a:off x="1647812" y="3242080"/>
            <a:ext cx="8143875" cy="790575"/>
          </a:xfrm>
          <a:custGeom>
            <a:avLst/>
            <a:gdLst/>
            <a:ahLst/>
            <a:cxnLst/>
            <a:rect l="l" t="t" r="r" b="b"/>
            <a:pathLst>
              <a:path w="8143875" h="790575">
                <a:moveTo>
                  <a:pt x="8143875" y="186918"/>
                </a:moveTo>
                <a:lnTo>
                  <a:pt x="2181225" y="186918"/>
                </a:lnTo>
                <a:lnTo>
                  <a:pt x="2181225" y="80098"/>
                </a:lnTo>
                <a:lnTo>
                  <a:pt x="2180679" y="74523"/>
                </a:lnTo>
                <a:lnTo>
                  <a:pt x="2163661" y="33413"/>
                </a:lnTo>
                <a:lnTo>
                  <a:pt x="2133511" y="8674"/>
                </a:lnTo>
                <a:lnTo>
                  <a:pt x="2101138" y="0"/>
                </a:lnTo>
                <a:lnTo>
                  <a:pt x="1880323" y="0"/>
                </a:lnTo>
                <a:lnTo>
                  <a:pt x="1843011" y="11315"/>
                </a:lnTo>
                <a:lnTo>
                  <a:pt x="1811553" y="42773"/>
                </a:lnTo>
                <a:lnTo>
                  <a:pt x="1800225" y="80098"/>
                </a:lnTo>
                <a:lnTo>
                  <a:pt x="1800225" y="186918"/>
                </a:lnTo>
                <a:lnTo>
                  <a:pt x="0" y="186918"/>
                </a:lnTo>
                <a:lnTo>
                  <a:pt x="0" y="225018"/>
                </a:lnTo>
                <a:lnTo>
                  <a:pt x="1800225" y="225018"/>
                </a:lnTo>
                <a:lnTo>
                  <a:pt x="1800225" y="295275"/>
                </a:lnTo>
                <a:lnTo>
                  <a:pt x="1800225" y="300901"/>
                </a:lnTo>
                <a:lnTo>
                  <a:pt x="1800783" y="306476"/>
                </a:lnTo>
                <a:lnTo>
                  <a:pt x="1817801" y="347573"/>
                </a:lnTo>
                <a:lnTo>
                  <a:pt x="1847951" y="372313"/>
                </a:lnTo>
                <a:lnTo>
                  <a:pt x="1880323" y="381000"/>
                </a:lnTo>
                <a:lnTo>
                  <a:pt x="1973618" y="381000"/>
                </a:lnTo>
                <a:lnTo>
                  <a:pt x="1973618" y="790575"/>
                </a:lnTo>
                <a:lnTo>
                  <a:pt x="2002193" y="790575"/>
                </a:lnTo>
                <a:lnTo>
                  <a:pt x="2002193" y="381000"/>
                </a:lnTo>
                <a:lnTo>
                  <a:pt x="2101138" y="381000"/>
                </a:lnTo>
                <a:lnTo>
                  <a:pt x="2138451" y="369671"/>
                </a:lnTo>
                <a:lnTo>
                  <a:pt x="2169909" y="338213"/>
                </a:lnTo>
                <a:lnTo>
                  <a:pt x="2181225" y="300901"/>
                </a:lnTo>
                <a:lnTo>
                  <a:pt x="2181225" y="225018"/>
                </a:lnTo>
                <a:lnTo>
                  <a:pt x="8143875" y="225018"/>
                </a:lnTo>
                <a:lnTo>
                  <a:pt x="8143875" y="186918"/>
                </a:lnTo>
                <a:close/>
              </a:path>
            </a:pathLst>
          </a:custGeom>
          <a:solidFill>
            <a:srgbClr val="161B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571081" y="3267471"/>
            <a:ext cx="13144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70" dirty="0">
                <a:solidFill>
                  <a:srgbClr val="60A8FF"/>
                </a:solidFill>
                <a:latin typeface="SimSun"/>
                <a:cs typeface="SimSun"/>
              </a:rPr>
              <a:t>1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89943" y="4192587"/>
            <a:ext cx="3056255" cy="175766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3655" algn="ctr">
              <a:lnSpc>
                <a:spcPct val="100000"/>
              </a:lnSpc>
              <a:spcBef>
                <a:spcPts val="135"/>
              </a:spcBef>
            </a:pPr>
            <a:r>
              <a:rPr sz="2400" spc="35" dirty="0">
                <a:solidFill>
                  <a:srgbClr val="60A8FF"/>
                </a:solidFill>
                <a:cs typeface="SimSun"/>
              </a:rPr>
              <a:t>Preprocessing</a:t>
            </a:r>
            <a:endParaRPr sz="2400" dirty="0">
              <a:cs typeface="SimSun"/>
            </a:endParaRPr>
          </a:p>
          <a:p>
            <a:pPr marL="12700" marR="5080" algn="ctr">
              <a:lnSpc>
                <a:spcPct val="148100"/>
              </a:lnSpc>
              <a:spcBef>
                <a:spcPts val="1065"/>
              </a:spcBef>
            </a:pPr>
            <a:r>
              <a:rPr spc="20" dirty="0">
                <a:solidFill>
                  <a:srgbClr val="D5E4EF"/>
                </a:solidFill>
                <a:cs typeface="Roboto"/>
              </a:rPr>
              <a:t>We</a:t>
            </a:r>
            <a:r>
              <a:rPr spc="-10" dirty="0">
                <a:solidFill>
                  <a:srgbClr val="D5E4EF"/>
                </a:solidFill>
                <a:cs typeface="Roboto"/>
              </a:rPr>
              <a:t> used</a:t>
            </a:r>
            <a:r>
              <a:rPr spc="-50" dirty="0">
                <a:solidFill>
                  <a:srgbClr val="D5E4EF"/>
                </a:solidFill>
                <a:cs typeface="Roboto"/>
              </a:rPr>
              <a:t> </a:t>
            </a:r>
            <a:r>
              <a:rPr spc="-10" dirty="0">
                <a:solidFill>
                  <a:srgbClr val="D5E4EF"/>
                </a:solidFill>
                <a:cs typeface="Roboto"/>
              </a:rPr>
              <a:t>the</a:t>
            </a:r>
            <a:r>
              <a:rPr spc="-5" dirty="0">
                <a:solidFill>
                  <a:srgbClr val="D5E4EF"/>
                </a:solidFill>
                <a:cs typeface="Roboto"/>
              </a:rPr>
              <a:t> </a:t>
            </a:r>
            <a:r>
              <a:rPr spc="-20" dirty="0">
                <a:solidFill>
                  <a:srgbClr val="D5E4EF"/>
                </a:solidFill>
                <a:cs typeface="Roboto"/>
              </a:rPr>
              <a:t>Roboflow</a:t>
            </a:r>
            <a:r>
              <a:rPr spc="-5" dirty="0">
                <a:solidFill>
                  <a:srgbClr val="D5E4EF"/>
                </a:solidFill>
                <a:cs typeface="Roboto"/>
              </a:rPr>
              <a:t> </a:t>
            </a:r>
            <a:r>
              <a:rPr spc="-15" dirty="0">
                <a:solidFill>
                  <a:srgbClr val="D5E4EF"/>
                </a:solidFill>
                <a:cs typeface="Roboto"/>
              </a:rPr>
              <a:t>tool</a:t>
            </a:r>
            <a:r>
              <a:rPr spc="-65" dirty="0">
                <a:solidFill>
                  <a:srgbClr val="D5E4EF"/>
                </a:solidFill>
                <a:cs typeface="Roboto"/>
              </a:rPr>
              <a:t> </a:t>
            </a:r>
            <a:r>
              <a:rPr spc="-5" dirty="0">
                <a:solidFill>
                  <a:srgbClr val="D5E4EF"/>
                </a:solidFill>
                <a:cs typeface="Roboto"/>
              </a:rPr>
              <a:t>to</a:t>
            </a:r>
            <a:r>
              <a:rPr spc="-60" dirty="0">
                <a:solidFill>
                  <a:srgbClr val="D5E4EF"/>
                </a:solidFill>
                <a:cs typeface="Roboto"/>
              </a:rPr>
              <a:t> </a:t>
            </a:r>
            <a:r>
              <a:rPr spc="-15" dirty="0">
                <a:solidFill>
                  <a:srgbClr val="D5E4EF"/>
                </a:solidFill>
                <a:cs typeface="Roboto"/>
              </a:rPr>
              <a:t>resize</a:t>
            </a:r>
            <a:r>
              <a:rPr spc="-5" dirty="0">
                <a:solidFill>
                  <a:srgbClr val="D5E4EF"/>
                </a:solidFill>
                <a:cs typeface="Roboto"/>
              </a:rPr>
              <a:t> </a:t>
            </a:r>
            <a:r>
              <a:rPr spc="-10" dirty="0">
                <a:solidFill>
                  <a:srgbClr val="D5E4EF"/>
                </a:solidFill>
                <a:cs typeface="Roboto"/>
              </a:rPr>
              <a:t>and </a:t>
            </a:r>
            <a:r>
              <a:rPr spc="-320" dirty="0">
                <a:solidFill>
                  <a:srgbClr val="D5E4EF"/>
                </a:solidFill>
                <a:cs typeface="Roboto"/>
              </a:rPr>
              <a:t> </a:t>
            </a:r>
            <a:r>
              <a:rPr spc="-20" dirty="0">
                <a:solidFill>
                  <a:srgbClr val="D5E4EF"/>
                </a:solidFill>
                <a:cs typeface="Roboto"/>
              </a:rPr>
              <a:t>no</a:t>
            </a:r>
            <a:r>
              <a:rPr spc="-30" dirty="0">
                <a:solidFill>
                  <a:srgbClr val="D5E4EF"/>
                </a:solidFill>
                <a:cs typeface="Roboto"/>
              </a:rPr>
              <a:t>r</a:t>
            </a:r>
            <a:r>
              <a:rPr spc="15" dirty="0">
                <a:solidFill>
                  <a:srgbClr val="D5E4EF"/>
                </a:solidFill>
                <a:cs typeface="Roboto"/>
              </a:rPr>
              <a:t>m</a:t>
            </a:r>
            <a:r>
              <a:rPr spc="5" dirty="0">
                <a:solidFill>
                  <a:srgbClr val="D5E4EF"/>
                </a:solidFill>
                <a:cs typeface="Roboto"/>
              </a:rPr>
              <a:t>a</a:t>
            </a:r>
            <a:r>
              <a:rPr spc="-45" dirty="0">
                <a:solidFill>
                  <a:srgbClr val="D5E4EF"/>
                </a:solidFill>
                <a:cs typeface="Roboto"/>
              </a:rPr>
              <a:t>li</a:t>
            </a:r>
            <a:r>
              <a:rPr spc="-5" dirty="0">
                <a:solidFill>
                  <a:srgbClr val="D5E4EF"/>
                </a:solidFill>
                <a:cs typeface="Roboto"/>
              </a:rPr>
              <a:t>z</a:t>
            </a:r>
            <a:r>
              <a:rPr spc="5" dirty="0">
                <a:solidFill>
                  <a:srgbClr val="D5E4EF"/>
                </a:solidFill>
                <a:cs typeface="Roboto"/>
              </a:rPr>
              <a:t>e</a:t>
            </a:r>
            <a:r>
              <a:rPr spc="-5" dirty="0">
                <a:solidFill>
                  <a:srgbClr val="D5E4EF"/>
                </a:solidFill>
                <a:cs typeface="Roboto"/>
              </a:rPr>
              <a:t> </a:t>
            </a:r>
            <a:r>
              <a:rPr spc="5" dirty="0">
                <a:solidFill>
                  <a:srgbClr val="D5E4EF"/>
                </a:solidFill>
                <a:cs typeface="Roboto"/>
              </a:rPr>
              <a:t>a</a:t>
            </a:r>
            <a:r>
              <a:rPr spc="-45" dirty="0">
                <a:solidFill>
                  <a:srgbClr val="D5E4EF"/>
                </a:solidFill>
                <a:cs typeface="Roboto"/>
              </a:rPr>
              <a:t>l</a:t>
            </a:r>
            <a:r>
              <a:rPr spc="-15" dirty="0">
                <a:solidFill>
                  <a:srgbClr val="D5E4EF"/>
                </a:solidFill>
                <a:cs typeface="Roboto"/>
              </a:rPr>
              <a:t>l</a:t>
            </a:r>
            <a:r>
              <a:rPr spc="-65" dirty="0">
                <a:solidFill>
                  <a:srgbClr val="D5E4EF"/>
                </a:solidFill>
                <a:cs typeface="Roboto"/>
              </a:rPr>
              <a:t> </a:t>
            </a:r>
            <a:r>
              <a:rPr spc="-20" dirty="0">
                <a:solidFill>
                  <a:srgbClr val="D5E4EF"/>
                </a:solidFill>
                <a:cs typeface="Roboto"/>
              </a:rPr>
              <a:t>our</a:t>
            </a:r>
            <a:r>
              <a:rPr spc="-45" dirty="0">
                <a:solidFill>
                  <a:srgbClr val="D5E4EF"/>
                </a:solidFill>
                <a:cs typeface="Roboto"/>
              </a:rPr>
              <a:t> i</a:t>
            </a:r>
            <a:r>
              <a:rPr spc="15" dirty="0">
                <a:solidFill>
                  <a:srgbClr val="D5E4EF"/>
                </a:solidFill>
                <a:cs typeface="Roboto"/>
              </a:rPr>
              <a:t>m</a:t>
            </a:r>
            <a:r>
              <a:rPr spc="5" dirty="0">
                <a:solidFill>
                  <a:srgbClr val="D5E4EF"/>
                </a:solidFill>
                <a:cs typeface="Roboto"/>
              </a:rPr>
              <a:t>a</a:t>
            </a:r>
            <a:r>
              <a:rPr spc="-20" dirty="0">
                <a:solidFill>
                  <a:srgbClr val="D5E4EF"/>
                </a:solidFill>
                <a:cs typeface="Roboto"/>
              </a:rPr>
              <a:t>g</a:t>
            </a:r>
            <a:r>
              <a:rPr spc="35" dirty="0">
                <a:solidFill>
                  <a:srgbClr val="D5E4EF"/>
                </a:solidFill>
                <a:cs typeface="Roboto"/>
              </a:rPr>
              <a:t>e</a:t>
            </a:r>
            <a:r>
              <a:rPr spc="-35" dirty="0">
                <a:solidFill>
                  <a:srgbClr val="D5E4EF"/>
                </a:solidFill>
                <a:cs typeface="Roboto"/>
              </a:rPr>
              <a:t>s</a:t>
            </a:r>
            <a:r>
              <a:rPr sz="1600" spc="-10" dirty="0">
                <a:solidFill>
                  <a:srgbClr val="D5E4EF"/>
                </a:solidFill>
                <a:latin typeface="Roboto"/>
                <a:cs typeface="Roboto"/>
              </a:rPr>
              <a:t>.</a:t>
            </a:r>
            <a:endParaRPr sz="1600" dirty="0">
              <a:latin typeface="Roboto"/>
              <a:cs typeface="Robo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524487" y="2834880"/>
            <a:ext cx="381000" cy="790575"/>
          </a:xfrm>
          <a:custGeom>
            <a:avLst/>
            <a:gdLst/>
            <a:ahLst/>
            <a:cxnLst/>
            <a:rect l="l" t="t" r="r" b="b"/>
            <a:pathLst>
              <a:path w="381000" h="790575">
                <a:moveTo>
                  <a:pt x="381000" y="489673"/>
                </a:moveTo>
                <a:lnTo>
                  <a:pt x="369684" y="452361"/>
                </a:lnTo>
                <a:lnTo>
                  <a:pt x="338226" y="420903"/>
                </a:lnTo>
                <a:lnTo>
                  <a:pt x="300913" y="409575"/>
                </a:lnTo>
                <a:lnTo>
                  <a:pt x="211493" y="409575"/>
                </a:lnTo>
                <a:lnTo>
                  <a:pt x="211493" y="0"/>
                </a:lnTo>
                <a:lnTo>
                  <a:pt x="173393" y="0"/>
                </a:lnTo>
                <a:lnTo>
                  <a:pt x="173393" y="409575"/>
                </a:lnTo>
                <a:lnTo>
                  <a:pt x="80098" y="409575"/>
                </a:lnTo>
                <a:lnTo>
                  <a:pt x="42786" y="420903"/>
                </a:lnTo>
                <a:lnTo>
                  <a:pt x="11328" y="452361"/>
                </a:lnTo>
                <a:lnTo>
                  <a:pt x="0" y="489673"/>
                </a:lnTo>
                <a:lnTo>
                  <a:pt x="0" y="704850"/>
                </a:lnTo>
                <a:lnTo>
                  <a:pt x="0" y="710476"/>
                </a:lnTo>
                <a:lnTo>
                  <a:pt x="11328" y="747801"/>
                </a:lnTo>
                <a:lnTo>
                  <a:pt x="42786" y="779259"/>
                </a:lnTo>
                <a:lnTo>
                  <a:pt x="80098" y="790575"/>
                </a:lnTo>
                <a:lnTo>
                  <a:pt x="300913" y="790575"/>
                </a:lnTo>
                <a:lnTo>
                  <a:pt x="338226" y="779259"/>
                </a:lnTo>
                <a:lnTo>
                  <a:pt x="369684" y="747801"/>
                </a:lnTo>
                <a:lnTo>
                  <a:pt x="381000" y="710476"/>
                </a:lnTo>
                <a:lnTo>
                  <a:pt x="381000" y="489673"/>
                </a:lnTo>
                <a:close/>
              </a:path>
            </a:pathLst>
          </a:custGeom>
          <a:solidFill>
            <a:srgbClr val="161B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630862" y="3260328"/>
            <a:ext cx="167640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114" dirty="0">
                <a:solidFill>
                  <a:srgbClr val="60A8FF"/>
                </a:solidFill>
                <a:latin typeface="SimSun"/>
                <a:cs typeface="SimSun"/>
              </a:rPr>
              <a:t>2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21125" y="1277937"/>
            <a:ext cx="3552190" cy="176965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2384" algn="ctr">
              <a:lnSpc>
                <a:spcPct val="100000"/>
              </a:lnSpc>
              <a:spcBef>
                <a:spcPts val="135"/>
              </a:spcBef>
            </a:pPr>
            <a:r>
              <a:rPr sz="2400" spc="30" dirty="0">
                <a:solidFill>
                  <a:srgbClr val="60A8FF"/>
                </a:solidFill>
                <a:cs typeface="SimSun"/>
              </a:rPr>
              <a:t>Training</a:t>
            </a:r>
            <a:endParaRPr sz="2400" dirty="0">
              <a:cs typeface="SimSun"/>
            </a:endParaRPr>
          </a:p>
          <a:p>
            <a:pPr marL="12065" marR="5080" algn="ctr">
              <a:lnSpc>
                <a:spcPct val="150500"/>
              </a:lnSpc>
              <a:spcBef>
                <a:spcPts val="955"/>
              </a:spcBef>
            </a:pPr>
            <a:r>
              <a:rPr spc="35" dirty="0">
                <a:solidFill>
                  <a:srgbClr val="D5E4EF"/>
                </a:solidFill>
                <a:cs typeface="Roboto"/>
              </a:rPr>
              <a:t>W</a:t>
            </a:r>
            <a:r>
              <a:rPr spc="5" dirty="0">
                <a:solidFill>
                  <a:srgbClr val="D5E4EF"/>
                </a:solidFill>
                <a:cs typeface="Roboto"/>
              </a:rPr>
              <a:t>e</a:t>
            </a:r>
            <a:r>
              <a:rPr spc="-5" dirty="0">
                <a:solidFill>
                  <a:srgbClr val="D5E4EF"/>
                </a:solidFill>
                <a:cs typeface="Roboto"/>
              </a:rPr>
              <a:t> </a:t>
            </a:r>
            <a:r>
              <a:rPr spc="-20" dirty="0">
                <a:solidFill>
                  <a:srgbClr val="D5E4EF"/>
                </a:solidFill>
                <a:cs typeface="Roboto"/>
              </a:rPr>
              <a:t>u</a:t>
            </a:r>
            <a:r>
              <a:rPr spc="-35" dirty="0">
                <a:solidFill>
                  <a:srgbClr val="D5E4EF"/>
                </a:solidFill>
                <a:cs typeface="Roboto"/>
              </a:rPr>
              <a:t>s</a:t>
            </a:r>
            <a:r>
              <a:rPr spc="35" dirty="0">
                <a:solidFill>
                  <a:srgbClr val="D5E4EF"/>
                </a:solidFill>
                <a:cs typeface="Roboto"/>
              </a:rPr>
              <a:t>e</a:t>
            </a:r>
            <a:r>
              <a:rPr spc="-10" dirty="0">
                <a:solidFill>
                  <a:srgbClr val="D5E4EF"/>
                </a:solidFill>
                <a:cs typeface="Roboto"/>
              </a:rPr>
              <a:t>d</a:t>
            </a:r>
            <a:r>
              <a:rPr spc="-50" dirty="0">
                <a:solidFill>
                  <a:srgbClr val="D5E4EF"/>
                </a:solidFill>
                <a:cs typeface="Roboto"/>
              </a:rPr>
              <a:t> </a:t>
            </a:r>
            <a:r>
              <a:rPr spc="-10" dirty="0">
                <a:solidFill>
                  <a:srgbClr val="D5E4EF"/>
                </a:solidFill>
                <a:cs typeface="Roboto"/>
              </a:rPr>
              <a:t>a</a:t>
            </a:r>
            <a:r>
              <a:rPr spc="-20" dirty="0">
                <a:solidFill>
                  <a:srgbClr val="D5E4EF"/>
                </a:solidFill>
                <a:cs typeface="Roboto"/>
              </a:rPr>
              <a:t> </a:t>
            </a:r>
            <a:r>
              <a:rPr lang="en-US" spc="-35" dirty="0" smtClean="0">
                <a:solidFill>
                  <a:srgbClr val="D5E4EF"/>
                </a:solidFill>
                <a:cs typeface="Roboto"/>
              </a:rPr>
              <a:t>transfer learning</a:t>
            </a:r>
            <a:r>
              <a:rPr spc="10" dirty="0" smtClean="0">
                <a:solidFill>
                  <a:srgbClr val="D5E4EF"/>
                </a:solidFill>
                <a:cs typeface="Roboto"/>
              </a:rPr>
              <a:t>  </a:t>
            </a:r>
            <a:r>
              <a:rPr spc="-5" dirty="0">
                <a:solidFill>
                  <a:srgbClr val="D5E4EF"/>
                </a:solidFill>
                <a:cs typeface="Roboto"/>
              </a:rPr>
              <a:t>to </a:t>
            </a:r>
            <a:r>
              <a:rPr spc="-20" dirty="0">
                <a:solidFill>
                  <a:srgbClr val="D5E4EF"/>
                </a:solidFill>
                <a:cs typeface="Roboto"/>
              </a:rPr>
              <a:t>train our </a:t>
            </a:r>
            <a:r>
              <a:rPr dirty="0">
                <a:solidFill>
                  <a:srgbClr val="D5E4EF"/>
                </a:solidFill>
                <a:cs typeface="Roboto"/>
              </a:rPr>
              <a:t>model </a:t>
            </a:r>
            <a:r>
              <a:rPr spc="-10" dirty="0">
                <a:solidFill>
                  <a:srgbClr val="D5E4EF"/>
                </a:solidFill>
                <a:cs typeface="Roboto"/>
              </a:rPr>
              <a:t>and </a:t>
            </a:r>
            <a:r>
              <a:rPr spc="-15" dirty="0">
                <a:solidFill>
                  <a:srgbClr val="D5E4EF"/>
                </a:solidFill>
                <a:cs typeface="Roboto"/>
              </a:rPr>
              <a:t>iteratively improve </a:t>
            </a:r>
            <a:r>
              <a:rPr spc="-20" dirty="0">
                <a:solidFill>
                  <a:srgbClr val="D5E4EF"/>
                </a:solidFill>
                <a:cs typeface="Roboto"/>
              </a:rPr>
              <a:t>our </a:t>
            </a:r>
            <a:r>
              <a:rPr spc="-15" dirty="0">
                <a:solidFill>
                  <a:srgbClr val="D5E4EF"/>
                </a:solidFill>
                <a:cs typeface="Roboto"/>
              </a:rPr>
              <a:t> </a:t>
            </a:r>
            <a:r>
              <a:rPr spc="-20" dirty="0">
                <a:solidFill>
                  <a:srgbClr val="D5E4EF"/>
                </a:solidFill>
                <a:cs typeface="Roboto"/>
              </a:rPr>
              <a:t>results.</a:t>
            </a:r>
            <a:endParaRPr dirty="0">
              <a:cs typeface="Roboto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600937" y="3242080"/>
            <a:ext cx="390525" cy="790575"/>
          </a:xfrm>
          <a:custGeom>
            <a:avLst/>
            <a:gdLst/>
            <a:ahLst/>
            <a:cxnLst/>
            <a:rect l="l" t="t" r="r" b="b"/>
            <a:pathLst>
              <a:path w="390525" h="790575">
                <a:moveTo>
                  <a:pt x="390525" y="80098"/>
                </a:moveTo>
                <a:lnTo>
                  <a:pt x="379209" y="42773"/>
                </a:lnTo>
                <a:lnTo>
                  <a:pt x="347751" y="11315"/>
                </a:lnTo>
                <a:lnTo>
                  <a:pt x="310438" y="0"/>
                </a:lnTo>
                <a:lnTo>
                  <a:pt x="80098" y="0"/>
                </a:lnTo>
                <a:lnTo>
                  <a:pt x="42786" y="11315"/>
                </a:lnTo>
                <a:lnTo>
                  <a:pt x="11328" y="42773"/>
                </a:lnTo>
                <a:lnTo>
                  <a:pt x="0" y="80098"/>
                </a:lnTo>
                <a:lnTo>
                  <a:pt x="0" y="295275"/>
                </a:lnTo>
                <a:lnTo>
                  <a:pt x="0" y="300901"/>
                </a:lnTo>
                <a:lnTo>
                  <a:pt x="11328" y="338213"/>
                </a:lnTo>
                <a:lnTo>
                  <a:pt x="42786" y="369671"/>
                </a:lnTo>
                <a:lnTo>
                  <a:pt x="80098" y="381000"/>
                </a:lnTo>
                <a:lnTo>
                  <a:pt x="173393" y="381000"/>
                </a:lnTo>
                <a:lnTo>
                  <a:pt x="173393" y="790575"/>
                </a:lnTo>
                <a:lnTo>
                  <a:pt x="211493" y="790575"/>
                </a:lnTo>
                <a:lnTo>
                  <a:pt x="211493" y="381000"/>
                </a:lnTo>
                <a:lnTo>
                  <a:pt x="310438" y="381000"/>
                </a:lnTo>
                <a:lnTo>
                  <a:pt x="347751" y="369671"/>
                </a:lnTo>
                <a:lnTo>
                  <a:pt x="379209" y="338213"/>
                </a:lnTo>
                <a:lnTo>
                  <a:pt x="390525" y="300901"/>
                </a:lnTo>
                <a:lnTo>
                  <a:pt x="390525" y="80098"/>
                </a:lnTo>
                <a:close/>
              </a:path>
            </a:pathLst>
          </a:custGeom>
          <a:solidFill>
            <a:srgbClr val="161B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709693" y="3267471"/>
            <a:ext cx="16446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90" dirty="0">
                <a:solidFill>
                  <a:srgbClr val="60A8FF"/>
                </a:solidFill>
                <a:latin typeface="SimSun"/>
                <a:cs typeface="SimSun"/>
              </a:rPr>
              <a:t>3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033293" y="4192587"/>
            <a:ext cx="4177507" cy="169610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4290" algn="ctr">
              <a:lnSpc>
                <a:spcPct val="100000"/>
              </a:lnSpc>
              <a:spcBef>
                <a:spcPts val="135"/>
              </a:spcBef>
            </a:pPr>
            <a:r>
              <a:rPr sz="2000" spc="-15" dirty="0">
                <a:solidFill>
                  <a:srgbClr val="60A8FF"/>
                </a:solidFill>
                <a:cs typeface="SimSun"/>
              </a:rPr>
              <a:t>Validation</a:t>
            </a:r>
            <a:endParaRPr sz="2000" dirty="0">
              <a:cs typeface="SimSun"/>
            </a:endParaRPr>
          </a:p>
          <a:p>
            <a:pPr marL="12700" marR="5080" indent="1270" algn="ctr">
              <a:lnSpc>
                <a:spcPct val="148100"/>
              </a:lnSpc>
              <a:spcBef>
                <a:spcPts val="1065"/>
              </a:spcBef>
            </a:pPr>
            <a:r>
              <a:rPr spc="20" dirty="0">
                <a:solidFill>
                  <a:srgbClr val="D5E4EF"/>
                </a:solidFill>
                <a:cs typeface="Roboto"/>
              </a:rPr>
              <a:t>We </a:t>
            </a:r>
            <a:r>
              <a:rPr dirty="0">
                <a:solidFill>
                  <a:srgbClr val="D5E4EF"/>
                </a:solidFill>
                <a:cs typeface="Roboto"/>
              </a:rPr>
              <a:t>tested </a:t>
            </a:r>
            <a:r>
              <a:rPr spc="-20" dirty="0">
                <a:solidFill>
                  <a:srgbClr val="D5E4EF"/>
                </a:solidFill>
                <a:cs typeface="Roboto"/>
              </a:rPr>
              <a:t>our </a:t>
            </a:r>
            <a:r>
              <a:rPr dirty="0">
                <a:solidFill>
                  <a:srgbClr val="D5E4EF"/>
                </a:solidFill>
                <a:cs typeface="Roboto"/>
              </a:rPr>
              <a:t>model </a:t>
            </a:r>
            <a:r>
              <a:rPr spc="-20" dirty="0">
                <a:solidFill>
                  <a:srgbClr val="D5E4EF"/>
                </a:solidFill>
                <a:cs typeface="Roboto"/>
              </a:rPr>
              <a:t>on </a:t>
            </a:r>
            <a:r>
              <a:rPr spc="-10" dirty="0">
                <a:solidFill>
                  <a:srgbClr val="D5E4EF"/>
                </a:solidFill>
                <a:cs typeface="Roboto"/>
              </a:rPr>
              <a:t>a </a:t>
            </a:r>
            <a:r>
              <a:rPr spc="-5" dirty="0">
                <a:solidFill>
                  <a:srgbClr val="D5E4EF"/>
                </a:solidFill>
                <a:cs typeface="Roboto"/>
              </a:rPr>
              <a:t>separate set </a:t>
            </a:r>
            <a:r>
              <a:rPr dirty="0">
                <a:solidFill>
                  <a:srgbClr val="D5E4EF"/>
                </a:solidFill>
                <a:cs typeface="Roboto"/>
              </a:rPr>
              <a:t>of </a:t>
            </a:r>
            <a:r>
              <a:rPr spc="5" dirty="0">
                <a:solidFill>
                  <a:srgbClr val="D5E4EF"/>
                </a:solidFill>
                <a:cs typeface="Roboto"/>
              </a:rPr>
              <a:t> </a:t>
            </a:r>
            <a:r>
              <a:rPr spc="-5" dirty="0">
                <a:solidFill>
                  <a:srgbClr val="D5E4EF"/>
                </a:solidFill>
                <a:cs typeface="Roboto"/>
              </a:rPr>
              <a:t>images</a:t>
            </a:r>
            <a:r>
              <a:rPr spc="-65" dirty="0">
                <a:solidFill>
                  <a:srgbClr val="D5E4EF"/>
                </a:solidFill>
                <a:cs typeface="Roboto"/>
              </a:rPr>
              <a:t> </a:t>
            </a:r>
            <a:r>
              <a:rPr spc="-5" dirty="0">
                <a:solidFill>
                  <a:srgbClr val="D5E4EF"/>
                </a:solidFill>
                <a:cs typeface="Roboto"/>
              </a:rPr>
              <a:t>to</a:t>
            </a:r>
            <a:r>
              <a:rPr spc="-60" dirty="0">
                <a:solidFill>
                  <a:srgbClr val="D5E4EF"/>
                </a:solidFill>
                <a:cs typeface="Roboto"/>
              </a:rPr>
              <a:t> </a:t>
            </a:r>
            <a:r>
              <a:rPr spc="-10" dirty="0">
                <a:solidFill>
                  <a:srgbClr val="D5E4EF"/>
                </a:solidFill>
                <a:cs typeface="Roboto"/>
              </a:rPr>
              <a:t>ensure</a:t>
            </a:r>
            <a:r>
              <a:rPr spc="-5" dirty="0">
                <a:solidFill>
                  <a:srgbClr val="D5E4EF"/>
                </a:solidFill>
                <a:cs typeface="Roboto"/>
              </a:rPr>
              <a:t> </a:t>
            </a:r>
            <a:r>
              <a:rPr spc="-30" dirty="0">
                <a:solidFill>
                  <a:srgbClr val="D5E4EF"/>
                </a:solidFill>
                <a:cs typeface="Roboto"/>
              </a:rPr>
              <a:t>it </a:t>
            </a:r>
            <a:r>
              <a:rPr spc="5" dirty="0">
                <a:solidFill>
                  <a:srgbClr val="D5E4EF"/>
                </a:solidFill>
                <a:cs typeface="Roboto"/>
              </a:rPr>
              <a:t>was</a:t>
            </a:r>
            <a:r>
              <a:rPr spc="-60" dirty="0">
                <a:solidFill>
                  <a:srgbClr val="D5E4EF"/>
                </a:solidFill>
                <a:cs typeface="Roboto"/>
              </a:rPr>
              <a:t> </a:t>
            </a:r>
            <a:r>
              <a:rPr spc="-20" dirty="0">
                <a:solidFill>
                  <a:srgbClr val="D5E4EF"/>
                </a:solidFill>
                <a:cs typeface="Roboto"/>
              </a:rPr>
              <a:t>accurately</a:t>
            </a:r>
            <a:r>
              <a:rPr dirty="0">
                <a:solidFill>
                  <a:srgbClr val="D5E4EF"/>
                </a:solidFill>
                <a:cs typeface="Roboto"/>
              </a:rPr>
              <a:t> </a:t>
            </a:r>
            <a:r>
              <a:rPr spc="-15" dirty="0">
                <a:solidFill>
                  <a:srgbClr val="D5E4EF"/>
                </a:solidFill>
                <a:cs typeface="Roboto"/>
              </a:rPr>
              <a:t>identifying </a:t>
            </a:r>
            <a:r>
              <a:rPr spc="-320" dirty="0">
                <a:solidFill>
                  <a:srgbClr val="D5E4EF"/>
                </a:solidFill>
                <a:cs typeface="Roboto"/>
              </a:rPr>
              <a:t> </a:t>
            </a:r>
            <a:r>
              <a:rPr spc="-20" dirty="0">
                <a:solidFill>
                  <a:srgbClr val="D5E4EF"/>
                </a:solidFill>
                <a:cs typeface="Roboto"/>
              </a:rPr>
              <a:t>capsicum,</a:t>
            </a:r>
            <a:r>
              <a:rPr spc="-10" dirty="0">
                <a:solidFill>
                  <a:srgbClr val="D5E4EF"/>
                </a:solidFill>
                <a:cs typeface="Roboto"/>
              </a:rPr>
              <a:t> </a:t>
            </a:r>
            <a:r>
              <a:rPr spc="-5" dirty="0">
                <a:solidFill>
                  <a:srgbClr val="D5E4EF"/>
                </a:solidFill>
                <a:cs typeface="Roboto"/>
              </a:rPr>
              <a:t>tomato, </a:t>
            </a:r>
            <a:r>
              <a:rPr spc="-10" dirty="0">
                <a:solidFill>
                  <a:srgbClr val="D5E4EF"/>
                </a:solidFill>
                <a:cs typeface="Roboto"/>
              </a:rPr>
              <a:t>and</a:t>
            </a:r>
            <a:r>
              <a:rPr spc="-50" dirty="0">
                <a:solidFill>
                  <a:srgbClr val="D5E4EF"/>
                </a:solidFill>
                <a:cs typeface="Roboto"/>
              </a:rPr>
              <a:t> </a:t>
            </a:r>
            <a:r>
              <a:rPr spc="-20" dirty="0">
                <a:solidFill>
                  <a:srgbClr val="D5E4EF"/>
                </a:solidFill>
                <a:cs typeface="Roboto"/>
              </a:rPr>
              <a:t>carrot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.</a:t>
            </a:r>
            <a:endParaRPr sz="1350" dirty="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999" cy="600074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0"/>
            <a:ext cx="11430000" cy="6000750"/>
          </a:xfrm>
          <a:custGeom>
            <a:avLst/>
            <a:gdLst/>
            <a:ahLst/>
            <a:cxnLst/>
            <a:rect l="l" t="t" r="r" b="b"/>
            <a:pathLst>
              <a:path w="11430000" h="6000750">
                <a:moveTo>
                  <a:pt x="11429999" y="6000749"/>
                </a:moveTo>
                <a:lnTo>
                  <a:pt x="0" y="60007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000749"/>
                </a:lnTo>
                <a:close/>
              </a:path>
            </a:pathLst>
          </a:custGeom>
          <a:solidFill>
            <a:srgbClr val="202633">
              <a:alpha val="79998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630362" y="2130425"/>
            <a:ext cx="6904038" cy="63158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000" spc="495" dirty="0" smtClean="0">
                <a:solidFill>
                  <a:srgbClr val="60A8FF"/>
                </a:solidFill>
                <a:latin typeface="SimSun"/>
                <a:cs typeface="SimSun"/>
              </a:rPr>
              <a:t>B</a:t>
            </a:r>
            <a:r>
              <a:rPr sz="4000" spc="45" dirty="0" smtClean="0">
                <a:solidFill>
                  <a:srgbClr val="60A8FF"/>
                </a:solidFill>
                <a:latin typeface="SimSun"/>
                <a:cs typeface="SimSun"/>
              </a:rPr>
              <a:t>e</a:t>
            </a:r>
            <a:r>
              <a:rPr lang="en-US" sz="4000" spc="570" dirty="0">
                <a:solidFill>
                  <a:srgbClr val="60A8FF"/>
                </a:solidFill>
                <a:latin typeface="SimSun"/>
                <a:cs typeface="SimSun"/>
              </a:rPr>
              <a:t>n</a:t>
            </a:r>
            <a:r>
              <a:rPr sz="4000" spc="45" dirty="0" smtClean="0">
                <a:solidFill>
                  <a:srgbClr val="60A8FF"/>
                </a:solidFill>
                <a:latin typeface="SimSun"/>
                <a:cs typeface="SimSun"/>
              </a:rPr>
              <a:t>e</a:t>
            </a:r>
            <a:r>
              <a:rPr sz="4000" spc="-480" dirty="0" smtClean="0">
                <a:solidFill>
                  <a:srgbClr val="60A8FF"/>
                </a:solidFill>
                <a:latin typeface="SimSun"/>
                <a:cs typeface="SimSun"/>
              </a:rPr>
              <a:t>f</a:t>
            </a:r>
            <a:r>
              <a:rPr sz="4000" spc="-630" dirty="0" smtClean="0">
                <a:solidFill>
                  <a:srgbClr val="60A8FF"/>
                </a:solidFill>
                <a:latin typeface="SimSun"/>
                <a:cs typeface="SimSun"/>
              </a:rPr>
              <a:t>i</a:t>
            </a:r>
            <a:r>
              <a:rPr sz="4000" spc="-480" dirty="0" smtClean="0">
                <a:solidFill>
                  <a:srgbClr val="60A8FF"/>
                </a:solidFill>
                <a:latin typeface="SimSun"/>
                <a:cs typeface="SimSun"/>
              </a:rPr>
              <a:t>t</a:t>
            </a:r>
            <a:r>
              <a:rPr sz="4000" spc="5" dirty="0" smtClean="0">
                <a:solidFill>
                  <a:srgbClr val="60A8FF"/>
                </a:solidFill>
                <a:latin typeface="SimSun"/>
                <a:cs typeface="SimSun"/>
              </a:rPr>
              <a:t>s</a:t>
            </a:r>
            <a:r>
              <a:rPr sz="4000" spc="-885" dirty="0" smtClean="0">
                <a:solidFill>
                  <a:srgbClr val="60A8FF"/>
                </a:solidFill>
                <a:latin typeface="SimSun"/>
                <a:cs typeface="SimSun"/>
              </a:rPr>
              <a:t> </a:t>
            </a:r>
            <a:r>
              <a:rPr sz="4000" spc="195" dirty="0" smtClean="0">
                <a:solidFill>
                  <a:srgbClr val="60A8FF"/>
                </a:solidFill>
                <a:latin typeface="SimSun"/>
                <a:cs typeface="SimSun"/>
              </a:rPr>
              <a:t>o</a:t>
            </a:r>
            <a:r>
              <a:rPr sz="4000" spc="-484" dirty="0" smtClean="0">
                <a:solidFill>
                  <a:srgbClr val="60A8FF"/>
                </a:solidFill>
                <a:latin typeface="SimSun"/>
                <a:cs typeface="SimSun"/>
              </a:rPr>
              <a:t>f</a:t>
            </a:r>
            <a:r>
              <a:rPr sz="4000" spc="-844" dirty="0" smtClean="0">
                <a:solidFill>
                  <a:srgbClr val="60A8FF"/>
                </a:solidFill>
                <a:latin typeface="SimSun"/>
                <a:cs typeface="SimSun"/>
              </a:rPr>
              <a:t> </a:t>
            </a:r>
            <a:r>
              <a:rPr sz="4000" spc="420" dirty="0" smtClean="0">
                <a:solidFill>
                  <a:srgbClr val="60A8FF"/>
                </a:solidFill>
                <a:latin typeface="SimSun"/>
                <a:cs typeface="SimSun"/>
              </a:rPr>
              <a:t>C</a:t>
            </a:r>
            <a:r>
              <a:rPr lang="en-US" sz="4000" spc="195" dirty="0" smtClean="0">
                <a:solidFill>
                  <a:srgbClr val="60A8FF"/>
                </a:solidFill>
                <a:latin typeface="SimSun"/>
                <a:cs typeface="SimSun"/>
              </a:rPr>
              <a:t>om</a:t>
            </a:r>
            <a:r>
              <a:rPr sz="4000" spc="270" dirty="0" smtClean="0">
                <a:solidFill>
                  <a:srgbClr val="60A8FF"/>
                </a:solidFill>
                <a:latin typeface="SimSun"/>
                <a:cs typeface="SimSun"/>
              </a:rPr>
              <a:t>p</a:t>
            </a:r>
            <a:r>
              <a:rPr sz="4000" spc="345" dirty="0" smtClean="0">
                <a:solidFill>
                  <a:srgbClr val="60A8FF"/>
                </a:solidFill>
                <a:latin typeface="SimSun"/>
                <a:cs typeface="SimSun"/>
              </a:rPr>
              <a:t>u</a:t>
            </a:r>
            <a:r>
              <a:rPr sz="4000" spc="-480" dirty="0" smtClean="0">
                <a:solidFill>
                  <a:srgbClr val="60A8FF"/>
                </a:solidFill>
                <a:latin typeface="SimSun"/>
                <a:cs typeface="SimSun"/>
              </a:rPr>
              <a:t>t</a:t>
            </a:r>
            <a:r>
              <a:rPr sz="4000" spc="45" dirty="0" smtClean="0">
                <a:solidFill>
                  <a:srgbClr val="60A8FF"/>
                </a:solidFill>
                <a:latin typeface="SimSun"/>
                <a:cs typeface="SimSun"/>
              </a:rPr>
              <a:t>e</a:t>
            </a:r>
            <a:r>
              <a:rPr sz="4000" spc="-270" dirty="0" smtClean="0">
                <a:solidFill>
                  <a:srgbClr val="60A8FF"/>
                </a:solidFill>
                <a:latin typeface="SimSun"/>
                <a:cs typeface="SimSun"/>
              </a:rPr>
              <a:t>r</a:t>
            </a:r>
            <a:r>
              <a:rPr sz="4000" spc="-835" dirty="0" smtClean="0">
                <a:solidFill>
                  <a:srgbClr val="60A8FF"/>
                </a:solidFill>
                <a:latin typeface="SimSun"/>
                <a:cs typeface="SimSun"/>
              </a:rPr>
              <a:t> </a:t>
            </a:r>
            <a:r>
              <a:rPr sz="4000" spc="795" dirty="0" smtClean="0">
                <a:solidFill>
                  <a:srgbClr val="60A8FF"/>
                </a:solidFill>
                <a:latin typeface="SimSun"/>
                <a:cs typeface="SimSun"/>
              </a:rPr>
              <a:t>V</a:t>
            </a:r>
            <a:r>
              <a:rPr sz="4000" spc="-630" dirty="0" smtClean="0">
                <a:solidFill>
                  <a:srgbClr val="60A8FF"/>
                </a:solidFill>
                <a:latin typeface="SimSun"/>
                <a:cs typeface="SimSun"/>
              </a:rPr>
              <a:t>i</a:t>
            </a:r>
            <a:r>
              <a:rPr sz="4000" spc="-30" dirty="0" smtClean="0">
                <a:solidFill>
                  <a:srgbClr val="60A8FF"/>
                </a:solidFill>
                <a:latin typeface="SimSun"/>
                <a:cs typeface="SimSun"/>
              </a:rPr>
              <a:t>s</a:t>
            </a:r>
            <a:r>
              <a:rPr sz="4000" spc="-630" dirty="0" smtClean="0">
                <a:solidFill>
                  <a:srgbClr val="60A8FF"/>
                </a:solidFill>
                <a:latin typeface="SimSun"/>
                <a:cs typeface="SimSun"/>
              </a:rPr>
              <a:t>i</a:t>
            </a:r>
            <a:r>
              <a:rPr sz="4000" spc="195" dirty="0" smtClean="0">
                <a:solidFill>
                  <a:srgbClr val="60A8FF"/>
                </a:solidFill>
                <a:latin typeface="SimSun"/>
                <a:cs typeface="SimSun"/>
              </a:rPr>
              <a:t>o</a:t>
            </a:r>
            <a:r>
              <a:rPr sz="4000" spc="535" dirty="0" smtClean="0">
                <a:solidFill>
                  <a:srgbClr val="60A8FF"/>
                </a:solidFill>
                <a:latin typeface="SimSun"/>
                <a:cs typeface="SimSun"/>
              </a:rPr>
              <a:t>n</a:t>
            </a:r>
            <a:endParaRPr sz="4000" dirty="0">
              <a:latin typeface="SimSun"/>
              <a:cs typeface="SimSu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30362" y="2860039"/>
            <a:ext cx="7990205" cy="122014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>
              <a:lnSpc>
                <a:spcPct val="150500"/>
              </a:lnSpc>
              <a:spcBef>
                <a:spcPts val="135"/>
              </a:spcBef>
            </a:pPr>
            <a:r>
              <a:rPr dirty="0">
                <a:solidFill>
                  <a:srgbClr val="D5E4EF"/>
                </a:solidFill>
                <a:cs typeface="Roboto"/>
              </a:rPr>
              <a:t>Computer </a:t>
            </a:r>
            <a:r>
              <a:rPr spc="-30" dirty="0">
                <a:solidFill>
                  <a:srgbClr val="D5E4EF"/>
                </a:solidFill>
                <a:cs typeface="Roboto"/>
              </a:rPr>
              <a:t>vision </a:t>
            </a:r>
            <a:r>
              <a:rPr spc="-20" dirty="0">
                <a:solidFill>
                  <a:srgbClr val="D5E4EF"/>
                </a:solidFill>
                <a:cs typeface="Roboto"/>
              </a:rPr>
              <a:t>can </a:t>
            </a:r>
            <a:r>
              <a:rPr spc="-15" dirty="0">
                <a:solidFill>
                  <a:srgbClr val="D5E4EF"/>
                </a:solidFill>
                <a:cs typeface="Roboto"/>
              </a:rPr>
              <a:t>revolutionize </a:t>
            </a:r>
            <a:r>
              <a:rPr spc="-10" dirty="0">
                <a:solidFill>
                  <a:srgbClr val="D5E4EF"/>
                </a:solidFill>
                <a:cs typeface="Roboto"/>
              </a:rPr>
              <a:t>the food </a:t>
            </a:r>
            <a:r>
              <a:rPr spc="-30" dirty="0">
                <a:solidFill>
                  <a:srgbClr val="D5E4EF"/>
                </a:solidFill>
                <a:cs typeface="Roboto"/>
              </a:rPr>
              <a:t>industry by </a:t>
            </a:r>
            <a:r>
              <a:rPr spc="-20" dirty="0">
                <a:solidFill>
                  <a:srgbClr val="D5E4EF"/>
                </a:solidFill>
                <a:cs typeface="Roboto"/>
              </a:rPr>
              <a:t>improving </a:t>
            </a:r>
            <a:r>
              <a:rPr spc="-10" dirty="0">
                <a:solidFill>
                  <a:srgbClr val="D5E4EF"/>
                </a:solidFill>
                <a:cs typeface="Roboto"/>
              </a:rPr>
              <a:t>the </a:t>
            </a:r>
            <a:r>
              <a:rPr spc="-25" dirty="0">
                <a:solidFill>
                  <a:srgbClr val="D5E4EF"/>
                </a:solidFill>
                <a:cs typeface="Roboto"/>
              </a:rPr>
              <a:t>quality </a:t>
            </a:r>
            <a:r>
              <a:rPr dirty="0">
                <a:solidFill>
                  <a:srgbClr val="D5E4EF"/>
                </a:solidFill>
                <a:cs typeface="Roboto"/>
              </a:rPr>
              <a:t>of </a:t>
            </a:r>
            <a:r>
              <a:rPr spc="-20" dirty="0">
                <a:solidFill>
                  <a:srgbClr val="D5E4EF"/>
                </a:solidFill>
                <a:cs typeface="Roboto"/>
              </a:rPr>
              <a:t>produce </a:t>
            </a:r>
            <a:r>
              <a:rPr spc="-10" dirty="0">
                <a:solidFill>
                  <a:srgbClr val="D5E4EF"/>
                </a:solidFill>
                <a:cs typeface="Roboto"/>
              </a:rPr>
              <a:t>and </a:t>
            </a:r>
            <a:r>
              <a:rPr spc="-20" dirty="0">
                <a:solidFill>
                  <a:srgbClr val="D5E4EF"/>
                </a:solidFill>
                <a:cs typeface="Roboto"/>
              </a:rPr>
              <a:t>reducing </a:t>
            </a:r>
            <a:r>
              <a:rPr spc="-10" dirty="0">
                <a:solidFill>
                  <a:srgbClr val="D5E4EF"/>
                </a:solidFill>
                <a:cs typeface="Roboto"/>
              </a:rPr>
              <a:t>food </a:t>
            </a:r>
            <a:r>
              <a:rPr spc="-325" dirty="0">
                <a:solidFill>
                  <a:srgbClr val="D5E4EF"/>
                </a:solidFill>
                <a:cs typeface="Roboto"/>
              </a:rPr>
              <a:t> </a:t>
            </a:r>
            <a:r>
              <a:rPr dirty="0">
                <a:solidFill>
                  <a:srgbClr val="D5E4EF"/>
                </a:solidFill>
                <a:cs typeface="Roboto"/>
              </a:rPr>
              <a:t>waste. </a:t>
            </a:r>
            <a:r>
              <a:rPr spc="-15" dirty="0">
                <a:solidFill>
                  <a:srgbClr val="D5E4EF"/>
                </a:solidFill>
                <a:cs typeface="Roboto"/>
              </a:rPr>
              <a:t>It </a:t>
            </a:r>
            <a:r>
              <a:rPr spc="-20" dirty="0">
                <a:solidFill>
                  <a:srgbClr val="D5E4EF"/>
                </a:solidFill>
                <a:cs typeface="Roboto"/>
              </a:rPr>
              <a:t>can also </a:t>
            </a:r>
            <a:r>
              <a:rPr spc="-10" dirty="0">
                <a:solidFill>
                  <a:srgbClr val="D5E4EF"/>
                </a:solidFill>
                <a:cs typeface="Roboto"/>
              </a:rPr>
              <a:t>be used </a:t>
            </a:r>
            <a:r>
              <a:rPr spc="-35" dirty="0">
                <a:solidFill>
                  <a:srgbClr val="D5E4EF"/>
                </a:solidFill>
                <a:cs typeface="Roboto"/>
              </a:rPr>
              <a:t>in </a:t>
            </a:r>
            <a:r>
              <a:rPr spc="-25" dirty="0">
                <a:solidFill>
                  <a:srgbClr val="D5E4EF"/>
                </a:solidFill>
                <a:cs typeface="Roboto"/>
              </a:rPr>
              <a:t>security, robotics, </a:t>
            </a:r>
            <a:r>
              <a:rPr spc="-10" dirty="0">
                <a:solidFill>
                  <a:srgbClr val="D5E4EF"/>
                </a:solidFill>
                <a:cs typeface="Roboto"/>
              </a:rPr>
              <a:t>and healthcare </a:t>
            </a:r>
            <a:r>
              <a:rPr spc="-5" dirty="0">
                <a:solidFill>
                  <a:srgbClr val="D5E4EF"/>
                </a:solidFill>
                <a:cs typeface="Roboto"/>
              </a:rPr>
              <a:t>to </a:t>
            </a:r>
            <a:r>
              <a:rPr spc="-10" dirty="0">
                <a:solidFill>
                  <a:srgbClr val="D5E4EF"/>
                </a:solidFill>
                <a:cs typeface="Roboto"/>
              </a:rPr>
              <a:t>analyze data and </a:t>
            </a:r>
            <a:r>
              <a:rPr spc="-15" dirty="0">
                <a:solidFill>
                  <a:srgbClr val="D5E4EF"/>
                </a:solidFill>
                <a:cs typeface="Roboto"/>
              </a:rPr>
              <a:t>improve </a:t>
            </a:r>
            <a:r>
              <a:rPr spc="-50" dirty="0">
                <a:solidFill>
                  <a:srgbClr val="D5E4EF"/>
                </a:solidFill>
                <a:cs typeface="Roboto"/>
              </a:rPr>
              <a:t>decision- </a:t>
            </a:r>
            <a:r>
              <a:rPr spc="-45" dirty="0">
                <a:solidFill>
                  <a:srgbClr val="D5E4EF"/>
                </a:solidFill>
                <a:cs typeface="Roboto"/>
              </a:rPr>
              <a:t> </a:t>
            </a:r>
            <a:r>
              <a:rPr spc="-15" dirty="0">
                <a:solidFill>
                  <a:srgbClr val="D5E4EF"/>
                </a:solidFill>
                <a:cs typeface="Roboto"/>
              </a:rPr>
              <a:t>making.</a:t>
            </a:r>
            <a:endParaRPr dirty="0">
              <a:cs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0237" y="796925"/>
            <a:ext cx="498284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70" dirty="0" smtClean="0"/>
              <a:t>R</a:t>
            </a:r>
            <a:r>
              <a:rPr spc="45" dirty="0" smtClean="0"/>
              <a:t>e</a:t>
            </a:r>
            <a:r>
              <a:rPr spc="195" dirty="0" smtClean="0"/>
              <a:t>a</a:t>
            </a:r>
            <a:r>
              <a:rPr spc="-630" dirty="0" smtClean="0"/>
              <a:t>l</a:t>
            </a:r>
            <a:r>
              <a:rPr lang="en-US" spc="-330" dirty="0"/>
              <a:t> </a:t>
            </a:r>
            <a:r>
              <a:rPr lang="en-US" spc="-330" dirty="0" smtClean="0"/>
              <a:t>W</a:t>
            </a:r>
            <a:r>
              <a:rPr spc="195" dirty="0" smtClean="0"/>
              <a:t>o</a:t>
            </a:r>
            <a:r>
              <a:rPr spc="-254" dirty="0" smtClean="0"/>
              <a:t>r</a:t>
            </a:r>
            <a:r>
              <a:rPr spc="-630" dirty="0" smtClean="0"/>
              <a:t>l</a:t>
            </a:r>
            <a:r>
              <a:rPr spc="330" dirty="0" smtClean="0"/>
              <a:t>d</a:t>
            </a:r>
            <a:r>
              <a:rPr spc="-835" dirty="0" smtClean="0"/>
              <a:t> </a:t>
            </a:r>
            <a:r>
              <a:rPr spc="869" dirty="0"/>
              <a:t>A</a:t>
            </a:r>
            <a:r>
              <a:rPr spc="270" dirty="0"/>
              <a:t>pp</a:t>
            </a:r>
            <a:r>
              <a:rPr spc="-630" dirty="0"/>
              <a:t>li</a:t>
            </a:r>
            <a:r>
              <a:rPr spc="45" dirty="0"/>
              <a:t>c</a:t>
            </a:r>
            <a:r>
              <a:rPr spc="195" dirty="0"/>
              <a:t>a</a:t>
            </a:r>
            <a:r>
              <a:rPr spc="-480" dirty="0"/>
              <a:t>t</a:t>
            </a:r>
            <a:r>
              <a:rPr spc="-630" dirty="0"/>
              <a:t>i</a:t>
            </a:r>
            <a:r>
              <a:rPr spc="195" dirty="0"/>
              <a:t>o</a:t>
            </a:r>
            <a:r>
              <a:rPr spc="570" dirty="0"/>
              <a:t>n</a:t>
            </a:r>
            <a:r>
              <a:rPr spc="5" dirty="0"/>
              <a:t>s</a:t>
            </a:r>
          </a:p>
        </p:txBody>
      </p:sp>
      <p:sp>
        <p:nvSpPr>
          <p:cNvPr id="3" name="object 3"/>
          <p:cNvSpPr/>
          <p:nvPr/>
        </p:nvSpPr>
        <p:spPr>
          <a:xfrm>
            <a:off x="647699" y="173354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00903" y="380999"/>
                </a:moveTo>
                <a:lnTo>
                  <a:pt x="80096" y="380999"/>
                </a:lnTo>
                <a:lnTo>
                  <a:pt x="74521" y="380450"/>
                </a:lnTo>
                <a:lnTo>
                  <a:pt x="33418" y="363425"/>
                </a:lnTo>
                <a:lnTo>
                  <a:pt x="8679" y="333280"/>
                </a:lnTo>
                <a:lnTo>
                  <a:pt x="0" y="300903"/>
                </a:lnTo>
                <a:lnTo>
                  <a:pt x="0" y="295274"/>
                </a:lnTo>
                <a:lnTo>
                  <a:pt x="0" y="80096"/>
                </a:lnTo>
                <a:lnTo>
                  <a:pt x="11320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300903" y="0"/>
                </a:lnTo>
                <a:lnTo>
                  <a:pt x="338220" y="11319"/>
                </a:lnTo>
                <a:lnTo>
                  <a:pt x="369679" y="42778"/>
                </a:lnTo>
                <a:lnTo>
                  <a:pt x="380999" y="80096"/>
                </a:lnTo>
                <a:lnTo>
                  <a:pt x="380999" y="300903"/>
                </a:lnTo>
                <a:lnTo>
                  <a:pt x="369679" y="338220"/>
                </a:lnTo>
                <a:lnTo>
                  <a:pt x="338220" y="369679"/>
                </a:lnTo>
                <a:lnTo>
                  <a:pt x="306478" y="380450"/>
                </a:lnTo>
                <a:lnTo>
                  <a:pt x="300903" y="380999"/>
                </a:lnTo>
                <a:close/>
              </a:path>
            </a:pathLst>
          </a:custGeom>
          <a:solidFill>
            <a:srgbClr val="161B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70731" y="1749425"/>
            <a:ext cx="13144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70" dirty="0">
                <a:solidFill>
                  <a:srgbClr val="60A8FF"/>
                </a:solidFill>
                <a:latin typeface="SimSun"/>
                <a:cs typeface="SimSun"/>
              </a:rPr>
              <a:t>1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87449" y="1735774"/>
            <a:ext cx="2249805" cy="175407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145" dirty="0">
                <a:solidFill>
                  <a:srgbClr val="60A8FF"/>
                </a:solidFill>
                <a:cs typeface="SimSun"/>
              </a:rPr>
              <a:t>F</a:t>
            </a:r>
            <a:r>
              <a:rPr spc="70" dirty="0">
                <a:solidFill>
                  <a:srgbClr val="60A8FF"/>
                </a:solidFill>
                <a:cs typeface="SimSun"/>
              </a:rPr>
              <a:t>oo</a:t>
            </a:r>
            <a:r>
              <a:rPr spc="175" dirty="0">
                <a:solidFill>
                  <a:srgbClr val="60A8FF"/>
                </a:solidFill>
                <a:cs typeface="SimSun"/>
              </a:rPr>
              <a:t>d</a:t>
            </a:r>
            <a:r>
              <a:rPr spc="-405" dirty="0">
                <a:solidFill>
                  <a:srgbClr val="60A8FF"/>
                </a:solidFill>
                <a:cs typeface="SimSun"/>
              </a:rPr>
              <a:t> </a:t>
            </a:r>
            <a:r>
              <a:rPr spc="-229" dirty="0">
                <a:solidFill>
                  <a:srgbClr val="60A8FF"/>
                </a:solidFill>
                <a:cs typeface="SimSun"/>
              </a:rPr>
              <a:t>I</a:t>
            </a:r>
            <a:r>
              <a:rPr spc="295" dirty="0">
                <a:solidFill>
                  <a:srgbClr val="60A8FF"/>
                </a:solidFill>
                <a:cs typeface="SimSun"/>
              </a:rPr>
              <a:t>n</a:t>
            </a:r>
            <a:r>
              <a:rPr spc="145" dirty="0">
                <a:solidFill>
                  <a:srgbClr val="60A8FF"/>
                </a:solidFill>
                <a:cs typeface="SimSun"/>
              </a:rPr>
              <a:t>d</a:t>
            </a:r>
            <a:r>
              <a:rPr spc="220" dirty="0">
                <a:solidFill>
                  <a:srgbClr val="60A8FF"/>
                </a:solidFill>
                <a:cs typeface="SimSun"/>
              </a:rPr>
              <a:t>u</a:t>
            </a:r>
            <a:r>
              <a:rPr spc="-5" dirty="0">
                <a:solidFill>
                  <a:srgbClr val="60A8FF"/>
                </a:solidFill>
                <a:cs typeface="SimSun"/>
              </a:rPr>
              <a:t>s</a:t>
            </a:r>
            <a:r>
              <a:rPr spc="-229" dirty="0">
                <a:solidFill>
                  <a:srgbClr val="60A8FF"/>
                </a:solidFill>
                <a:cs typeface="SimSun"/>
              </a:rPr>
              <a:t>t</a:t>
            </a:r>
            <a:r>
              <a:rPr spc="-155" dirty="0">
                <a:solidFill>
                  <a:srgbClr val="60A8FF"/>
                </a:solidFill>
                <a:cs typeface="SimSun"/>
              </a:rPr>
              <a:t>r</a:t>
            </a:r>
            <a:r>
              <a:rPr spc="155" dirty="0">
                <a:solidFill>
                  <a:srgbClr val="60A8FF"/>
                </a:solidFill>
                <a:cs typeface="SimSun"/>
              </a:rPr>
              <a:t>y</a:t>
            </a:r>
            <a:r>
              <a:rPr spc="-385" dirty="0">
                <a:solidFill>
                  <a:srgbClr val="60A8FF"/>
                </a:solidFill>
                <a:cs typeface="SimSun"/>
              </a:rPr>
              <a:t> </a:t>
            </a:r>
            <a:r>
              <a:rPr sz="2000" spc="2260" dirty="0">
                <a:cs typeface="Trebuchet MS"/>
              </a:rPr>
              <a:t>🍎</a:t>
            </a:r>
            <a:endParaRPr sz="2000" dirty="0">
              <a:cs typeface="Trebuchet MS"/>
            </a:endParaRPr>
          </a:p>
          <a:p>
            <a:pPr marL="12700" marR="5080">
              <a:lnSpc>
                <a:spcPct val="150500"/>
              </a:lnSpc>
              <a:spcBef>
                <a:spcPts val="970"/>
              </a:spcBef>
            </a:pPr>
            <a:r>
              <a:rPr sz="1400" dirty="0">
                <a:solidFill>
                  <a:srgbClr val="D5E4EF"/>
                </a:solidFill>
                <a:cs typeface="Roboto"/>
              </a:rPr>
              <a:t>Computer </a:t>
            </a:r>
            <a:r>
              <a:rPr sz="1400" spc="-30" dirty="0">
                <a:solidFill>
                  <a:srgbClr val="D5E4EF"/>
                </a:solidFill>
                <a:cs typeface="Roboto"/>
              </a:rPr>
              <a:t>vision 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can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help 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5" dirty="0">
                <a:solidFill>
                  <a:srgbClr val="D5E4EF"/>
                </a:solidFill>
                <a:cs typeface="Roboto"/>
              </a:rPr>
              <a:t>improve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the </a:t>
            </a:r>
            <a:r>
              <a:rPr sz="1400" spc="-25" dirty="0">
                <a:solidFill>
                  <a:srgbClr val="D5E4EF"/>
                </a:solidFill>
                <a:cs typeface="Roboto"/>
              </a:rPr>
              <a:t>quality </a:t>
            </a:r>
            <a:r>
              <a:rPr sz="1400" dirty="0">
                <a:solidFill>
                  <a:srgbClr val="D5E4EF"/>
                </a:solidFill>
                <a:cs typeface="Roboto"/>
              </a:rPr>
              <a:t>of </a:t>
            </a:r>
            <a:r>
              <a:rPr sz="1400" spc="-25" dirty="0">
                <a:solidFill>
                  <a:srgbClr val="D5E4EF"/>
                </a:solidFill>
                <a:cs typeface="Roboto"/>
              </a:rPr>
              <a:t>crops, 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reduce </a:t>
            </a:r>
            <a:r>
              <a:rPr sz="1400" dirty="0">
                <a:solidFill>
                  <a:srgbClr val="D5E4EF"/>
                </a:solidFill>
                <a:cs typeface="Roboto"/>
              </a:rPr>
              <a:t>waste,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and 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lower </a:t>
            </a:r>
            <a:r>
              <a:rPr sz="1400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35" dirty="0">
                <a:solidFill>
                  <a:srgbClr val="D5E4EF"/>
                </a:solidFill>
                <a:cs typeface="Roboto"/>
              </a:rPr>
              <a:t>c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o</a:t>
            </a:r>
            <a:r>
              <a:rPr sz="1400" spc="-35" dirty="0">
                <a:solidFill>
                  <a:srgbClr val="D5E4EF"/>
                </a:solidFill>
                <a:cs typeface="Roboto"/>
              </a:rPr>
              <a:t>s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ts</a:t>
            </a:r>
            <a:r>
              <a:rPr sz="1400" spc="-60" dirty="0">
                <a:solidFill>
                  <a:srgbClr val="D5E4EF"/>
                </a:solidFill>
                <a:cs typeface="Roboto"/>
              </a:rPr>
              <a:t> </a:t>
            </a:r>
            <a:r>
              <a:rPr sz="1400" dirty="0">
                <a:solidFill>
                  <a:srgbClr val="D5E4EF"/>
                </a:solidFill>
                <a:cs typeface="Roboto"/>
              </a:rPr>
              <a:t>f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or</a:t>
            </a:r>
            <a:r>
              <a:rPr sz="1400" spc="-45" dirty="0">
                <a:solidFill>
                  <a:srgbClr val="D5E4EF"/>
                </a:solidFill>
                <a:cs typeface="Roboto"/>
              </a:rPr>
              <a:t> </a:t>
            </a:r>
            <a:r>
              <a:rPr sz="1400" dirty="0">
                <a:solidFill>
                  <a:srgbClr val="D5E4EF"/>
                </a:solidFill>
                <a:cs typeface="Roboto"/>
              </a:rPr>
              <a:t>f</a:t>
            </a:r>
            <a:r>
              <a:rPr sz="1400" spc="5" dirty="0">
                <a:solidFill>
                  <a:srgbClr val="D5E4EF"/>
                </a:solidFill>
                <a:cs typeface="Roboto"/>
              </a:rPr>
              <a:t>a</a:t>
            </a:r>
            <a:r>
              <a:rPr sz="1400" spc="-30" dirty="0">
                <a:solidFill>
                  <a:srgbClr val="D5E4EF"/>
                </a:solidFill>
                <a:cs typeface="Roboto"/>
              </a:rPr>
              <a:t>r</a:t>
            </a:r>
            <a:r>
              <a:rPr sz="1400" spc="15" dirty="0">
                <a:solidFill>
                  <a:srgbClr val="D5E4EF"/>
                </a:solidFill>
                <a:cs typeface="Roboto"/>
              </a:rPr>
              <a:t>m</a:t>
            </a:r>
            <a:r>
              <a:rPr sz="1400" spc="35" dirty="0">
                <a:solidFill>
                  <a:srgbClr val="D5E4EF"/>
                </a:solidFill>
                <a:cs typeface="Roboto"/>
              </a:rPr>
              <a:t>e</a:t>
            </a:r>
            <a:r>
              <a:rPr sz="1400" spc="-30" dirty="0">
                <a:solidFill>
                  <a:srgbClr val="D5E4EF"/>
                </a:solidFill>
                <a:cs typeface="Roboto"/>
              </a:rPr>
              <a:t>r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s</a:t>
            </a:r>
            <a:r>
              <a:rPr sz="1400" spc="-60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5" dirty="0">
                <a:solidFill>
                  <a:srgbClr val="D5E4EF"/>
                </a:solidFill>
                <a:cs typeface="Roboto"/>
              </a:rPr>
              <a:t>a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n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d</a:t>
            </a:r>
            <a:r>
              <a:rPr sz="1400" spc="-50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g</a:t>
            </a:r>
            <a:r>
              <a:rPr sz="1400" spc="-30" dirty="0">
                <a:solidFill>
                  <a:srgbClr val="D5E4EF"/>
                </a:solidFill>
                <a:cs typeface="Roboto"/>
              </a:rPr>
              <a:t>r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o</a:t>
            </a:r>
            <a:r>
              <a:rPr sz="1400" spc="-35" dirty="0">
                <a:solidFill>
                  <a:srgbClr val="D5E4EF"/>
                </a:solidFill>
                <a:cs typeface="Roboto"/>
              </a:rPr>
              <a:t>c</a:t>
            </a:r>
            <a:r>
              <a:rPr sz="1400" spc="35" dirty="0">
                <a:solidFill>
                  <a:srgbClr val="D5E4EF"/>
                </a:solidFill>
                <a:cs typeface="Roboto"/>
              </a:rPr>
              <a:t>e</a:t>
            </a:r>
            <a:r>
              <a:rPr sz="1400" spc="-30" dirty="0">
                <a:solidFill>
                  <a:srgbClr val="D5E4EF"/>
                </a:solidFill>
                <a:cs typeface="Roboto"/>
              </a:rPr>
              <a:t>ry  </a:t>
            </a:r>
            <a:r>
              <a:rPr sz="1400" spc="-15" dirty="0">
                <a:solidFill>
                  <a:srgbClr val="D5E4EF"/>
                </a:solidFill>
                <a:cs typeface="Roboto"/>
              </a:rPr>
              <a:t>stores.</a:t>
            </a:r>
            <a:endParaRPr sz="1400" dirty="0">
              <a:cs typeface="Roboto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657599" y="1733549"/>
            <a:ext cx="390525" cy="381000"/>
          </a:xfrm>
          <a:custGeom>
            <a:avLst/>
            <a:gdLst/>
            <a:ahLst/>
            <a:cxnLst/>
            <a:rect l="l" t="t" r="r" b="b"/>
            <a:pathLst>
              <a:path w="390525" h="381000">
                <a:moveTo>
                  <a:pt x="310428" y="380999"/>
                </a:moveTo>
                <a:lnTo>
                  <a:pt x="80096" y="380999"/>
                </a:lnTo>
                <a:lnTo>
                  <a:pt x="74521" y="380450"/>
                </a:lnTo>
                <a:lnTo>
                  <a:pt x="33418" y="363425"/>
                </a:lnTo>
                <a:lnTo>
                  <a:pt x="8679" y="333280"/>
                </a:lnTo>
                <a:lnTo>
                  <a:pt x="0" y="300903"/>
                </a:lnTo>
                <a:lnTo>
                  <a:pt x="0" y="295274"/>
                </a:lnTo>
                <a:lnTo>
                  <a:pt x="0" y="80096"/>
                </a:lnTo>
                <a:lnTo>
                  <a:pt x="11319" y="42778"/>
                </a:lnTo>
                <a:lnTo>
                  <a:pt x="42779" y="11319"/>
                </a:lnTo>
                <a:lnTo>
                  <a:pt x="80096" y="0"/>
                </a:lnTo>
                <a:lnTo>
                  <a:pt x="310428" y="0"/>
                </a:lnTo>
                <a:lnTo>
                  <a:pt x="347746" y="11319"/>
                </a:lnTo>
                <a:lnTo>
                  <a:pt x="379204" y="42778"/>
                </a:lnTo>
                <a:lnTo>
                  <a:pt x="390525" y="80096"/>
                </a:lnTo>
                <a:lnTo>
                  <a:pt x="390525" y="300903"/>
                </a:lnTo>
                <a:lnTo>
                  <a:pt x="379204" y="338220"/>
                </a:lnTo>
                <a:lnTo>
                  <a:pt x="347745" y="369679"/>
                </a:lnTo>
                <a:lnTo>
                  <a:pt x="316003" y="380450"/>
                </a:lnTo>
                <a:lnTo>
                  <a:pt x="310428" y="380999"/>
                </a:lnTo>
                <a:close/>
              </a:path>
            </a:pathLst>
          </a:custGeom>
          <a:solidFill>
            <a:srgbClr val="161B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766343" y="1749425"/>
            <a:ext cx="167640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114" dirty="0">
                <a:solidFill>
                  <a:srgbClr val="60A8FF"/>
                </a:solidFill>
                <a:latin typeface="SimSun"/>
                <a:cs typeface="SimSun"/>
              </a:rPr>
              <a:t>2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202112" y="1735774"/>
            <a:ext cx="2227580" cy="172015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145" dirty="0">
                <a:solidFill>
                  <a:srgbClr val="60A8FF"/>
                </a:solidFill>
                <a:cs typeface="SimSun"/>
              </a:rPr>
              <a:t>S</a:t>
            </a:r>
            <a:r>
              <a:rPr spc="70" dirty="0">
                <a:solidFill>
                  <a:srgbClr val="60A8FF"/>
                </a:solidFill>
                <a:cs typeface="SimSun"/>
              </a:rPr>
              <a:t>ec</a:t>
            </a:r>
            <a:r>
              <a:rPr spc="220" dirty="0">
                <a:solidFill>
                  <a:srgbClr val="60A8FF"/>
                </a:solidFill>
                <a:cs typeface="SimSun"/>
              </a:rPr>
              <a:t>u</a:t>
            </a:r>
            <a:r>
              <a:rPr spc="-155" dirty="0">
                <a:solidFill>
                  <a:srgbClr val="60A8FF"/>
                </a:solidFill>
                <a:cs typeface="SimSun"/>
              </a:rPr>
              <a:t>r</a:t>
            </a:r>
            <a:r>
              <a:rPr spc="-305" dirty="0">
                <a:solidFill>
                  <a:srgbClr val="60A8FF"/>
                </a:solidFill>
                <a:cs typeface="SimSun"/>
              </a:rPr>
              <a:t>i</a:t>
            </a:r>
            <a:r>
              <a:rPr spc="-229" dirty="0">
                <a:solidFill>
                  <a:srgbClr val="60A8FF"/>
                </a:solidFill>
                <a:cs typeface="SimSun"/>
              </a:rPr>
              <a:t>t</a:t>
            </a:r>
            <a:r>
              <a:rPr spc="155" dirty="0">
                <a:solidFill>
                  <a:srgbClr val="60A8FF"/>
                </a:solidFill>
                <a:cs typeface="SimSun"/>
              </a:rPr>
              <a:t>y</a:t>
            </a:r>
            <a:r>
              <a:rPr spc="-385" dirty="0">
                <a:solidFill>
                  <a:srgbClr val="60A8FF"/>
                </a:solidFill>
                <a:cs typeface="SimSun"/>
              </a:rPr>
              <a:t> </a:t>
            </a:r>
            <a:r>
              <a:rPr sz="2000" spc="2260" dirty="0">
                <a:cs typeface="Trebuchet MS"/>
              </a:rPr>
              <a:t>🔒</a:t>
            </a:r>
            <a:endParaRPr sz="2000" dirty="0">
              <a:cs typeface="Trebuchet MS"/>
            </a:endParaRPr>
          </a:p>
          <a:p>
            <a:pPr marL="12700" marR="5080">
              <a:lnSpc>
                <a:spcPct val="151200"/>
              </a:lnSpc>
              <a:spcBef>
                <a:spcPts val="955"/>
              </a:spcBef>
            </a:pPr>
            <a:r>
              <a:rPr sz="1400" spc="-15" dirty="0">
                <a:solidFill>
                  <a:srgbClr val="D5E4EF"/>
                </a:solidFill>
                <a:cs typeface="Roboto"/>
              </a:rPr>
              <a:t>It</a:t>
            </a:r>
            <a:r>
              <a:rPr sz="1400" spc="-3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can</a:t>
            </a:r>
            <a:r>
              <a:rPr sz="1400" spc="-3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be used</a:t>
            </a:r>
            <a:r>
              <a:rPr sz="1400" spc="-50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to</a:t>
            </a:r>
            <a:r>
              <a:rPr sz="1400" spc="-6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analyze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and </a:t>
            </a:r>
            <a:r>
              <a:rPr sz="1400" spc="-320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interpret data from 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surveillance </a:t>
            </a:r>
            <a:r>
              <a:rPr sz="1400" dirty="0">
                <a:solidFill>
                  <a:srgbClr val="D5E4EF"/>
                </a:solidFill>
                <a:cs typeface="Roboto"/>
              </a:rPr>
              <a:t>cameras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and 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5" dirty="0">
                <a:solidFill>
                  <a:srgbClr val="D5E4EF"/>
                </a:solidFill>
                <a:cs typeface="Roboto"/>
              </a:rPr>
              <a:t>improve 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threat</a:t>
            </a:r>
            <a:r>
              <a:rPr sz="1400" spc="-3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detection.</a:t>
            </a:r>
            <a:endParaRPr sz="1400" dirty="0">
              <a:cs typeface="Robo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47699" y="407669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00903" y="380999"/>
                </a:moveTo>
                <a:lnTo>
                  <a:pt x="80096" y="380999"/>
                </a:lnTo>
                <a:lnTo>
                  <a:pt x="74521" y="380450"/>
                </a:lnTo>
                <a:lnTo>
                  <a:pt x="33418" y="363424"/>
                </a:lnTo>
                <a:lnTo>
                  <a:pt x="8679" y="333279"/>
                </a:lnTo>
                <a:lnTo>
                  <a:pt x="0" y="300903"/>
                </a:lnTo>
                <a:lnTo>
                  <a:pt x="0" y="295274"/>
                </a:lnTo>
                <a:lnTo>
                  <a:pt x="0" y="80096"/>
                </a:lnTo>
                <a:lnTo>
                  <a:pt x="11320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300903" y="0"/>
                </a:lnTo>
                <a:lnTo>
                  <a:pt x="338220" y="11319"/>
                </a:lnTo>
                <a:lnTo>
                  <a:pt x="369679" y="42778"/>
                </a:lnTo>
                <a:lnTo>
                  <a:pt x="380999" y="80096"/>
                </a:lnTo>
                <a:lnTo>
                  <a:pt x="380999" y="300903"/>
                </a:lnTo>
                <a:lnTo>
                  <a:pt x="369679" y="338220"/>
                </a:lnTo>
                <a:lnTo>
                  <a:pt x="338220" y="369679"/>
                </a:lnTo>
                <a:lnTo>
                  <a:pt x="306478" y="380450"/>
                </a:lnTo>
                <a:lnTo>
                  <a:pt x="300903" y="380999"/>
                </a:lnTo>
                <a:close/>
              </a:path>
            </a:pathLst>
          </a:custGeom>
          <a:solidFill>
            <a:srgbClr val="161B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51681" y="4092575"/>
            <a:ext cx="16446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90" dirty="0">
                <a:solidFill>
                  <a:srgbClr val="60A8FF"/>
                </a:solidFill>
                <a:latin typeface="SimSun"/>
                <a:cs typeface="SimSun"/>
              </a:rPr>
              <a:t>3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87449" y="4078924"/>
            <a:ext cx="5193030" cy="107378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445" dirty="0">
                <a:solidFill>
                  <a:srgbClr val="60A8FF"/>
                </a:solidFill>
                <a:cs typeface="SimSun"/>
              </a:rPr>
              <a:t>H</a:t>
            </a:r>
            <a:r>
              <a:rPr spc="70" dirty="0">
                <a:solidFill>
                  <a:srgbClr val="60A8FF"/>
                </a:solidFill>
                <a:cs typeface="SimSun"/>
              </a:rPr>
              <a:t>ea</a:t>
            </a:r>
            <a:r>
              <a:rPr spc="-305" dirty="0">
                <a:solidFill>
                  <a:srgbClr val="60A8FF"/>
                </a:solidFill>
                <a:cs typeface="SimSun"/>
              </a:rPr>
              <a:t>l</a:t>
            </a:r>
            <a:r>
              <a:rPr spc="-229" dirty="0">
                <a:solidFill>
                  <a:srgbClr val="60A8FF"/>
                </a:solidFill>
                <a:cs typeface="SimSun"/>
              </a:rPr>
              <a:t>t</a:t>
            </a:r>
            <a:r>
              <a:rPr spc="220" dirty="0">
                <a:solidFill>
                  <a:srgbClr val="60A8FF"/>
                </a:solidFill>
                <a:cs typeface="SimSun"/>
              </a:rPr>
              <a:t>h</a:t>
            </a:r>
            <a:r>
              <a:rPr spc="70" dirty="0">
                <a:solidFill>
                  <a:srgbClr val="60A8FF"/>
                </a:solidFill>
                <a:cs typeface="SimSun"/>
              </a:rPr>
              <a:t>ca</a:t>
            </a:r>
            <a:r>
              <a:rPr spc="-155" dirty="0">
                <a:solidFill>
                  <a:srgbClr val="60A8FF"/>
                </a:solidFill>
                <a:cs typeface="SimSun"/>
              </a:rPr>
              <a:t>r</a:t>
            </a:r>
            <a:r>
              <a:rPr spc="45" dirty="0">
                <a:solidFill>
                  <a:srgbClr val="60A8FF"/>
                </a:solidFill>
                <a:cs typeface="SimSun"/>
              </a:rPr>
              <a:t>e</a:t>
            </a:r>
            <a:r>
              <a:rPr spc="-350" dirty="0">
                <a:solidFill>
                  <a:srgbClr val="60A8FF"/>
                </a:solidFill>
                <a:cs typeface="SimSun"/>
              </a:rPr>
              <a:t> </a:t>
            </a:r>
            <a:r>
              <a:rPr sz="2000" spc="2260" dirty="0">
                <a:cs typeface="Trebuchet MS"/>
              </a:rPr>
              <a:t>🩺</a:t>
            </a:r>
            <a:endParaRPr sz="2000" dirty="0">
              <a:cs typeface="Trebuchet MS"/>
            </a:endParaRPr>
          </a:p>
          <a:p>
            <a:pPr marL="12700" marR="5080">
              <a:lnSpc>
                <a:spcPct val="148100"/>
              </a:lnSpc>
              <a:spcBef>
                <a:spcPts val="1080"/>
              </a:spcBef>
            </a:pPr>
            <a:r>
              <a:rPr sz="1400" dirty="0">
                <a:solidFill>
                  <a:srgbClr val="D5E4EF"/>
                </a:solidFill>
                <a:cs typeface="Roboto"/>
              </a:rPr>
              <a:t>Computer </a:t>
            </a:r>
            <a:r>
              <a:rPr sz="1400" spc="-30" dirty="0">
                <a:solidFill>
                  <a:srgbClr val="D5E4EF"/>
                </a:solidFill>
                <a:cs typeface="Roboto"/>
              </a:rPr>
              <a:t>vision 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can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help analyze medical 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images, </a:t>
            </a:r>
            <a:r>
              <a:rPr sz="1400" spc="-20" dirty="0">
                <a:solidFill>
                  <a:srgbClr val="D5E4EF"/>
                </a:solidFill>
                <a:cs typeface="Roboto"/>
              </a:rPr>
              <a:t>identify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diseases, </a:t>
            </a:r>
            <a:r>
              <a:rPr sz="1400" spc="-32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and</a:t>
            </a:r>
            <a:r>
              <a:rPr sz="1400" spc="-5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5" dirty="0">
                <a:solidFill>
                  <a:srgbClr val="D5E4EF"/>
                </a:solidFill>
                <a:cs typeface="Roboto"/>
              </a:rPr>
              <a:t>improve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10" dirty="0">
                <a:solidFill>
                  <a:srgbClr val="D5E4EF"/>
                </a:solidFill>
                <a:cs typeface="Roboto"/>
              </a:rPr>
              <a:t>patient</a:t>
            </a:r>
            <a:r>
              <a:rPr sz="1400" spc="-30" dirty="0">
                <a:solidFill>
                  <a:srgbClr val="D5E4EF"/>
                </a:solidFill>
                <a:cs typeface="Roboto"/>
              </a:rPr>
              <a:t> </a:t>
            </a:r>
            <a:r>
              <a:rPr sz="1400" spc="-5" dirty="0">
                <a:solidFill>
                  <a:srgbClr val="D5E4EF"/>
                </a:solidFill>
                <a:cs typeface="Roboto"/>
              </a:rPr>
              <a:t>care.</a:t>
            </a:r>
            <a:endParaRPr sz="1400" dirty="0">
              <a:cs typeface="Roboto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43750" y="0"/>
            <a:ext cx="4286249" cy="600074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041400"/>
            <a:ext cx="4572000" cy="3886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056783"/>
            <a:ext cx="3886200" cy="2286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477000" y="3860800"/>
            <a:ext cx="3886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chemeClr val="lt1"/>
              </a:buClr>
              <a:buSzPts val="1100"/>
            </a:pPr>
            <a:r>
              <a:rPr lang="en-US" sz="2400" dirty="0" smtClean="0">
                <a:solidFill>
                  <a:schemeClr val="bg1"/>
                </a:solidFill>
              </a:rPr>
              <a:t>Do you have any questions?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850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0237" y="1520825"/>
            <a:ext cx="5123815" cy="1635128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>
              <a:lnSpc>
                <a:spcPct val="109100"/>
              </a:lnSpc>
              <a:spcBef>
                <a:spcPts val="135"/>
              </a:spcBef>
            </a:pPr>
            <a:r>
              <a:rPr sz="3350" spc="570" dirty="0">
                <a:solidFill>
                  <a:srgbClr val="60A8FF"/>
                </a:solidFill>
                <a:latin typeface="SimSun"/>
                <a:cs typeface="SimSun"/>
              </a:rPr>
              <a:t>V</a:t>
            </a:r>
            <a:r>
              <a:rPr sz="3350" spc="120" dirty="0">
                <a:solidFill>
                  <a:srgbClr val="60A8FF"/>
                </a:solidFill>
                <a:latin typeface="SimSun"/>
                <a:cs typeface="SimSun"/>
              </a:rPr>
              <a:t>e</a:t>
            </a:r>
            <a:r>
              <a:rPr sz="3350" spc="195" dirty="0">
                <a:solidFill>
                  <a:srgbClr val="60A8FF"/>
                </a:solidFill>
                <a:latin typeface="SimSun"/>
                <a:cs typeface="SimSun"/>
              </a:rPr>
              <a:t>g</a:t>
            </a:r>
            <a:r>
              <a:rPr sz="3350" spc="45" dirty="0">
                <a:solidFill>
                  <a:srgbClr val="60A8FF"/>
                </a:solidFill>
                <a:latin typeface="SimSun"/>
                <a:cs typeface="SimSun"/>
              </a:rPr>
              <a:t>e</a:t>
            </a:r>
            <a:r>
              <a:rPr sz="3350" spc="-480" dirty="0">
                <a:solidFill>
                  <a:srgbClr val="60A8FF"/>
                </a:solidFill>
                <a:latin typeface="SimSun"/>
                <a:cs typeface="SimSun"/>
              </a:rPr>
              <a:t>t</a:t>
            </a:r>
            <a:r>
              <a:rPr sz="3350" spc="195" dirty="0">
                <a:solidFill>
                  <a:srgbClr val="60A8FF"/>
                </a:solidFill>
                <a:latin typeface="SimSun"/>
                <a:cs typeface="SimSun"/>
              </a:rPr>
              <a:t>ab</a:t>
            </a:r>
            <a:r>
              <a:rPr sz="3350" spc="-630" dirty="0">
                <a:solidFill>
                  <a:srgbClr val="60A8FF"/>
                </a:solidFill>
                <a:latin typeface="SimSun"/>
                <a:cs typeface="SimSun"/>
              </a:rPr>
              <a:t>l</a:t>
            </a:r>
            <a:r>
              <a:rPr sz="3350" spc="45" dirty="0">
                <a:solidFill>
                  <a:srgbClr val="60A8FF"/>
                </a:solidFill>
                <a:latin typeface="SimSun"/>
                <a:cs typeface="SimSun"/>
              </a:rPr>
              <a:t>e</a:t>
            </a:r>
            <a:r>
              <a:rPr sz="3350" spc="5" dirty="0">
                <a:solidFill>
                  <a:srgbClr val="60A8FF"/>
                </a:solidFill>
                <a:latin typeface="SimSun"/>
                <a:cs typeface="SimSun"/>
              </a:rPr>
              <a:t>s</a:t>
            </a:r>
            <a:r>
              <a:rPr sz="3350" spc="-885" dirty="0">
                <a:solidFill>
                  <a:srgbClr val="60A8FF"/>
                </a:solidFill>
                <a:latin typeface="SimSun"/>
                <a:cs typeface="SimSun"/>
              </a:rPr>
              <a:t> </a:t>
            </a:r>
            <a:r>
              <a:rPr sz="3350" spc="420" dirty="0">
                <a:solidFill>
                  <a:srgbClr val="60A8FF"/>
                </a:solidFill>
                <a:latin typeface="SimSun"/>
                <a:cs typeface="SimSun"/>
              </a:rPr>
              <a:t>C</a:t>
            </a:r>
            <a:r>
              <a:rPr sz="3350" spc="-630" dirty="0">
                <a:solidFill>
                  <a:srgbClr val="60A8FF"/>
                </a:solidFill>
                <a:latin typeface="SimSun"/>
                <a:cs typeface="SimSun"/>
              </a:rPr>
              <a:t>l</a:t>
            </a:r>
            <a:r>
              <a:rPr sz="3350" spc="195" dirty="0">
                <a:solidFill>
                  <a:srgbClr val="60A8FF"/>
                </a:solidFill>
                <a:latin typeface="SimSun"/>
                <a:cs typeface="SimSun"/>
              </a:rPr>
              <a:t>a</a:t>
            </a:r>
            <a:r>
              <a:rPr sz="3350" spc="-30" dirty="0">
                <a:solidFill>
                  <a:srgbClr val="60A8FF"/>
                </a:solidFill>
                <a:latin typeface="SimSun"/>
                <a:cs typeface="SimSun"/>
              </a:rPr>
              <a:t>ss</a:t>
            </a:r>
            <a:r>
              <a:rPr sz="3350" spc="-630" dirty="0">
                <a:solidFill>
                  <a:srgbClr val="60A8FF"/>
                </a:solidFill>
                <a:latin typeface="SimSun"/>
                <a:cs typeface="SimSun"/>
              </a:rPr>
              <a:t>i</a:t>
            </a:r>
            <a:r>
              <a:rPr sz="3350" spc="-480" dirty="0">
                <a:solidFill>
                  <a:srgbClr val="60A8FF"/>
                </a:solidFill>
                <a:latin typeface="SimSun"/>
                <a:cs typeface="SimSun"/>
              </a:rPr>
              <a:t>f</a:t>
            </a:r>
            <a:r>
              <a:rPr sz="3350" spc="-630" dirty="0">
                <a:solidFill>
                  <a:srgbClr val="60A8FF"/>
                </a:solidFill>
                <a:latin typeface="SimSun"/>
                <a:cs typeface="SimSun"/>
              </a:rPr>
              <a:t>i</a:t>
            </a:r>
            <a:r>
              <a:rPr sz="3350" spc="45" dirty="0">
                <a:solidFill>
                  <a:srgbClr val="60A8FF"/>
                </a:solidFill>
                <a:latin typeface="SimSun"/>
                <a:cs typeface="SimSun"/>
              </a:rPr>
              <a:t>c</a:t>
            </a:r>
            <a:r>
              <a:rPr sz="3350" spc="195" dirty="0">
                <a:solidFill>
                  <a:srgbClr val="60A8FF"/>
                </a:solidFill>
                <a:latin typeface="SimSun"/>
                <a:cs typeface="SimSun"/>
              </a:rPr>
              <a:t>a</a:t>
            </a:r>
            <a:r>
              <a:rPr sz="3350" spc="-480" dirty="0">
                <a:solidFill>
                  <a:srgbClr val="60A8FF"/>
                </a:solidFill>
                <a:latin typeface="SimSun"/>
                <a:cs typeface="SimSun"/>
              </a:rPr>
              <a:t>t</a:t>
            </a:r>
            <a:r>
              <a:rPr sz="3350" spc="-630" dirty="0">
                <a:solidFill>
                  <a:srgbClr val="60A8FF"/>
                </a:solidFill>
                <a:latin typeface="SimSun"/>
                <a:cs typeface="SimSun"/>
              </a:rPr>
              <a:t>i</a:t>
            </a:r>
            <a:r>
              <a:rPr sz="3350" spc="195" dirty="0">
                <a:solidFill>
                  <a:srgbClr val="60A8FF"/>
                </a:solidFill>
                <a:latin typeface="SimSun"/>
                <a:cs typeface="SimSun"/>
              </a:rPr>
              <a:t>o</a:t>
            </a:r>
            <a:r>
              <a:rPr sz="3350" spc="570" dirty="0">
                <a:solidFill>
                  <a:srgbClr val="60A8FF"/>
                </a:solidFill>
                <a:latin typeface="SimSun"/>
                <a:cs typeface="SimSun"/>
              </a:rPr>
              <a:t>n</a:t>
            </a:r>
            <a:r>
              <a:rPr sz="3350" spc="-985" dirty="0">
                <a:solidFill>
                  <a:srgbClr val="60A8FF"/>
                </a:solidFill>
                <a:latin typeface="SimSun"/>
                <a:cs typeface="SimSun"/>
              </a:rPr>
              <a:t>:  </a:t>
            </a:r>
            <a:r>
              <a:rPr sz="3350" spc="420" dirty="0">
                <a:solidFill>
                  <a:srgbClr val="60A8FF"/>
                </a:solidFill>
                <a:latin typeface="SimSun"/>
                <a:cs typeface="SimSun"/>
              </a:rPr>
              <a:t>C</a:t>
            </a:r>
            <a:r>
              <a:rPr sz="3350" spc="195" dirty="0">
                <a:solidFill>
                  <a:srgbClr val="60A8FF"/>
                </a:solidFill>
                <a:latin typeface="SimSun"/>
                <a:cs typeface="SimSun"/>
              </a:rPr>
              <a:t>a</a:t>
            </a:r>
            <a:r>
              <a:rPr sz="3350" spc="270" dirty="0">
                <a:solidFill>
                  <a:srgbClr val="60A8FF"/>
                </a:solidFill>
                <a:latin typeface="SimSun"/>
                <a:cs typeface="SimSun"/>
              </a:rPr>
              <a:t>p</a:t>
            </a:r>
            <a:r>
              <a:rPr sz="3350" spc="-30" dirty="0">
                <a:solidFill>
                  <a:srgbClr val="60A8FF"/>
                </a:solidFill>
                <a:latin typeface="SimSun"/>
                <a:cs typeface="SimSun"/>
              </a:rPr>
              <a:t>s</a:t>
            </a:r>
            <a:r>
              <a:rPr sz="3350" spc="-630" dirty="0">
                <a:solidFill>
                  <a:srgbClr val="60A8FF"/>
                </a:solidFill>
                <a:latin typeface="SimSun"/>
                <a:cs typeface="SimSun"/>
              </a:rPr>
              <a:t>i</a:t>
            </a:r>
            <a:r>
              <a:rPr sz="3350" spc="45" dirty="0">
                <a:solidFill>
                  <a:srgbClr val="60A8FF"/>
                </a:solidFill>
                <a:latin typeface="SimSun"/>
                <a:cs typeface="SimSun"/>
              </a:rPr>
              <a:t>c</a:t>
            </a:r>
            <a:r>
              <a:rPr sz="3350" spc="345" dirty="0">
                <a:solidFill>
                  <a:srgbClr val="60A8FF"/>
                </a:solidFill>
                <a:latin typeface="SimSun"/>
                <a:cs typeface="SimSun"/>
              </a:rPr>
              <a:t>u</a:t>
            </a:r>
            <a:r>
              <a:rPr sz="3350" spc="1545" dirty="0">
                <a:solidFill>
                  <a:srgbClr val="60A8FF"/>
                </a:solidFill>
                <a:latin typeface="SimSun"/>
                <a:cs typeface="SimSun"/>
              </a:rPr>
              <a:t>m</a:t>
            </a:r>
            <a:r>
              <a:rPr sz="3350" spc="-1010" dirty="0">
                <a:solidFill>
                  <a:srgbClr val="60A8FF"/>
                </a:solidFill>
                <a:latin typeface="SimSun"/>
                <a:cs typeface="SimSun"/>
              </a:rPr>
              <a:t>,</a:t>
            </a:r>
            <a:r>
              <a:rPr sz="3350" spc="-844" dirty="0">
                <a:solidFill>
                  <a:srgbClr val="60A8FF"/>
                </a:solidFill>
                <a:latin typeface="SimSun"/>
                <a:cs typeface="SimSun"/>
              </a:rPr>
              <a:t> </a:t>
            </a:r>
            <a:r>
              <a:rPr sz="3350" spc="495" dirty="0" smtClean="0">
                <a:solidFill>
                  <a:srgbClr val="60A8FF"/>
                </a:solidFill>
                <a:latin typeface="SimSun"/>
                <a:cs typeface="SimSun"/>
              </a:rPr>
              <a:t>T</a:t>
            </a:r>
            <a:r>
              <a:rPr sz="3350" spc="195" dirty="0" smtClean="0">
                <a:solidFill>
                  <a:srgbClr val="60A8FF"/>
                </a:solidFill>
                <a:latin typeface="SimSun"/>
                <a:cs typeface="SimSun"/>
              </a:rPr>
              <a:t>o</a:t>
            </a:r>
            <a:r>
              <a:rPr lang="en-US" sz="3350" spc="1545" dirty="0">
                <a:solidFill>
                  <a:srgbClr val="60A8FF"/>
                </a:solidFill>
                <a:latin typeface="SimSun"/>
                <a:cs typeface="SimSun"/>
              </a:rPr>
              <a:t>m</a:t>
            </a:r>
            <a:r>
              <a:rPr sz="3350" spc="195" dirty="0" smtClean="0">
                <a:solidFill>
                  <a:srgbClr val="60A8FF"/>
                </a:solidFill>
                <a:latin typeface="SimSun"/>
                <a:cs typeface="SimSun"/>
              </a:rPr>
              <a:t>a</a:t>
            </a:r>
            <a:r>
              <a:rPr sz="3350" spc="-480" dirty="0" smtClean="0">
                <a:solidFill>
                  <a:srgbClr val="60A8FF"/>
                </a:solidFill>
                <a:latin typeface="SimSun"/>
                <a:cs typeface="SimSun"/>
              </a:rPr>
              <a:t>t</a:t>
            </a:r>
            <a:r>
              <a:rPr sz="3350" spc="195" dirty="0" smtClean="0">
                <a:solidFill>
                  <a:srgbClr val="60A8FF"/>
                </a:solidFill>
                <a:latin typeface="SimSun"/>
                <a:cs typeface="SimSun"/>
              </a:rPr>
              <a:t>o</a:t>
            </a:r>
            <a:r>
              <a:rPr sz="3350" spc="-1010" dirty="0">
                <a:solidFill>
                  <a:srgbClr val="60A8FF"/>
                </a:solidFill>
                <a:latin typeface="SimSun"/>
                <a:cs typeface="SimSun"/>
              </a:rPr>
              <a:t>,</a:t>
            </a:r>
            <a:r>
              <a:rPr sz="3350" spc="-844" dirty="0">
                <a:solidFill>
                  <a:srgbClr val="60A8FF"/>
                </a:solidFill>
                <a:latin typeface="SimSun"/>
                <a:cs typeface="SimSun"/>
              </a:rPr>
              <a:t> </a:t>
            </a:r>
            <a:r>
              <a:rPr sz="3350" spc="195" dirty="0">
                <a:solidFill>
                  <a:srgbClr val="60A8FF"/>
                </a:solidFill>
                <a:latin typeface="SimSun"/>
                <a:cs typeface="SimSun"/>
              </a:rPr>
              <a:t>a</a:t>
            </a:r>
            <a:r>
              <a:rPr sz="3350" spc="570" dirty="0">
                <a:solidFill>
                  <a:srgbClr val="60A8FF"/>
                </a:solidFill>
                <a:latin typeface="SimSun"/>
                <a:cs typeface="SimSun"/>
              </a:rPr>
              <a:t>n</a:t>
            </a:r>
            <a:r>
              <a:rPr sz="3350" spc="330" dirty="0">
                <a:solidFill>
                  <a:srgbClr val="60A8FF"/>
                </a:solidFill>
                <a:latin typeface="SimSun"/>
                <a:cs typeface="SimSun"/>
              </a:rPr>
              <a:t>d  </a:t>
            </a:r>
            <a:r>
              <a:rPr sz="3350" spc="-30" dirty="0">
                <a:solidFill>
                  <a:srgbClr val="60A8FF"/>
                </a:solidFill>
                <a:latin typeface="SimSun"/>
                <a:cs typeface="SimSun"/>
              </a:rPr>
              <a:t>Carrot</a:t>
            </a:r>
            <a:endParaRPr sz="3350" dirty="0">
              <a:latin typeface="SimSun"/>
              <a:cs typeface="SimSu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30237" y="3431539"/>
            <a:ext cx="5800725" cy="2828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sz="1350" dirty="0">
                <a:solidFill>
                  <a:srgbClr val="D5E4EF"/>
                </a:solidFill>
                <a:latin typeface="Roboto"/>
                <a:cs typeface="Roboto"/>
              </a:rPr>
              <a:t>Computer </a:t>
            </a:r>
            <a:r>
              <a:rPr sz="1350" spc="-30" dirty="0">
                <a:solidFill>
                  <a:srgbClr val="D5E4EF"/>
                </a:solidFill>
                <a:latin typeface="Roboto"/>
                <a:cs typeface="Roboto"/>
              </a:rPr>
              <a:t>vision 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can 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help </a:t>
            </a:r>
            <a:r>
              <a:rPr sz="1350" spc="-15" dirty="0">
                <a:solidFill>
                  <a:srgbClr val="D5E4EF"/>
                </a:solidFill>
                <a:latin typeface="Roboto"/>
                <a:cs typeface="Roboto"/>
              </a:rPr>
              <a:t>us </a:t>
            </a:r>
            <a:r>
              <a:rPr sz="1350" spc="-30" dirty="0">
                <a:solidFill>
                  <a:srgbClr val="D5E4EF"/>
                </a:solidFill>
                <a:latin typeface="Roboto"/>
                <a:cs typeface="Roboto"/>
              </a:rPr>
              <a:t>classify 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and 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identify 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different vegetables. </a:t>
            </a:r>
            <a:endParaRPr sz="1350" dirty="0">
              <a:latin typeface="Roboto"/>
              <a:cs typeface="Robo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43750" y="0"/>
            <a:ext cx="4286249" cy="60007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1196975"/>
            <a:ext cx="324929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20" dirty="0">
                <a:latin typeface="Cambria"/>
                <a:cs typeface="Cambria"/>
              </a:rPr>
              <a:t>Group</a:t>
            </a:r>
            <a:r>
              <a:rPr spc="5" dirty="0">
                <a:latin typeface="Cambria"/>
                <a:cs typeface="Cambria"/>
              </a:rPr>
              <a:t> </a:t>
            </a:r>
            <a:r>
              <a:rPr spc="220" dirty="0">
                <a:latin typeface="Cambria"/>
                <a:cs typeface="Cambria"/>
              </a:rPr>
              <a:t>Members</a:t>
            </a:r>
          </a:p>
        </p:txBody>
      </p:sp>
      <p:sp>
        <p:nvSpPr>
          <p:cNvPr id="3" name="object 3"/>
          <p:cNvSpPr/>
          <p:nvPr/>
        </p:nvSpPr>
        <p:spPr>
          <a:xfrm>
            <a:off x="2193131" y="2019299"/>
            <a:ext cx="1500505" cy="1714500"/>
          </a:xfrm>
          <a:custGeom>
            <a:avLst/>
            <a:gdLst/>
            <a:ahLst/>
            <a:cxnLst/>
            <a:rect l="l" t="t" r="r" b="b"/>
            <a:pathLst>
              <a:path w="1500504" h="1714500">
                <a:moveTo>
                  <a:pt x="750093" y="857249"/>
                </a:moveTo>
                <a:lnTo>
                  <a:pt x="703385" y="854734"/>
                </a:lnTo>
                <a:lnTo>
                  <a:pt x="658136" y="847363"/>
                </a:lnTo>
                <a:lnTo>
                  <a:pt x="614605" y="835397"/>
                </a:lnTo>
                <a:lnTo>
                  <a:pt x="573055" y="819098"/>
                </a:lnTo>
                <a:lnTo>
                  <a:pt x="533747" y="798728"/>
                </a:lnTo>
                <a:lnTo>
                  <a:pt x="496942" y="774547"/>
                </a:lnTo>
                <a:lnTo>
                  <a:pt x="462902" y="746818"/>
                </a:lnTo>
                <a:lnTo>
                  <a:pt x="431888" y="715803"/>
                </a:lnTo>
                <a:lnTo>
                  <a:pt x="404161" y="681761"/>
                </a:lnTo>
                <a:lnTo>
                  <a:pt x="379983" y="644956"/>
                </a:lnTo>
                <a:lnTo>
                  <a:pt x="359614" y="605648"/>
                </a:lnTo>
                <a:lnTo>
                  <a:pt x="343317" y="564100"/>
                </a:lnTo>
                <a:lnTo>
                  <a:pt x="331353" y="520572"/>
                </a:lnTo>
                <a:lnTo>
                  <a:pt x="323983" y="475326"/>
                </a:lnTo>
                <a:lnTo>
                  <a:pt x="321468" y="428624"/>
                </a:lnTo>
                <a:lnTo>
                  <a:pt x="323983" y="381923"/>
                </a:lnTo>
                <a:lnTo>
                  <a:pt x="331353" y="336677"/>
                </a:lnTo>
                <a:lnTo>
                  <a:pt x="343317" y="293149"/>
                </a:lnTo>
                <a:lnTo>
                  <a:pt x="359614" y="251601"/>
                </a:lnTo>
                <a:lnTo>
                  <a:pt x="379982" y="212293"/>
                </a:lnTo>
                <a:lnTo>
                  <a:pt x="404161" y="175488"/>
                </a:lnTo>
                <a:lnTo>
                  <a:pt x="431888" y="141446"/>
                </a:lnTo>
                <a:lnTo>
                  <a:pt x="462902" y="110431"/>
                </a:lnTo>
                <a:lnTo>
                  <a:pt x="496942" y="82702"/>
                </a:lnTo>
                <a:lnTo>
                  <a:pt x="533747" y="58521"/>
                </a:lnTo>
                <a:lnTo>
                  <a:pt x="573055" y="38151"/>
                </a:lnTo>
                <a:lnTo>
                  <a:pt x="614605" y="21852"/>
                </a:lnTo>
                <a:lnTo>
                  <a:pt x="658136" y="9886"/>
                </a:lnTo>
                <a:lnTo>
                  <a:pt x="703385" y="2515"/>
                </a:lnTo>
                <a:lnTo>
                  <a:pt x="750093" y="0"/>
                </a:lnTo>
                <a:lnTo>
                  <a:pt x="796801" y="2515"/>
                </a:lnTo>
                <a:lnTo>
                  <a:pt x="842051" y="9886"/>
                </a:lnTo>
                <a:lnTo>
                  <a:pt x="885582" y="21852"/>
                </a:lnTo>
                <a:lnTo>
                  <a:pt x="927132" y="38151"/>
                </a:lnTo>
                <a:lnTo>
                  <a:pt x="966440" y="58521"/>
                </a:lnTo>
                <a:lnTo>
                  <a:pt x="1003245" y="82702"/>
                </a:lnTo>
                <a:lnTo>
                  <a:pt x="1033265" y="107156"/>
                </a:lnTo>
                <a:lnTo>
                  <a:pt x="750093" y="107156"/>
                </a:lnTo>
                <a:lnTo>
                  <a:pt x="702679" y="110647"/>
                </a:lnTo>
                <a:lnTo>
                  <a:pt x="657395" y="120788"/>
                </a:lnTo>
                <a:lnTo>
                  <a:pt x="614743" y="137077"/>
                </a:lnTo>
                <a:lnTo>
                  <a:pt x="575227" y="159013"/>
                </a:lnTo>
                <a:lnTo>
                  <a:pt x="539348" y="186096"/>
                </a:lnTo>
                <a:lnTo>
                  <a:pt x="507610" y="217825"/>
                </a:lnTo>
                <a:lnTo>
                  <a:pt x="480516" y="253699"/>
                </a:lnTo>
                <a:lnTo>
                  <a:pt x="458567" y="293216"/>
                </a:lnTo>
                <a:lnTo>
                  <a:pt x="442268" y="335877"/>
                </a:lnTo>
                <a:lnTo>
                  <a:pt x="432119" y="381180"/>
                </a:lnTo>
                <a:lnTo>
                  <a:pt x="428624" y="428624"/>
                </a:lnTo>
                <a:lnTo>
                  <a:pt x="432121" y="476061"/>
                </a:lnTo>
                <a:lnTo>
                  <a:pt x="442271" y="521360"/>
                </a:lnTo>
                <a:lnTo>
                  <a:pt x="458546" y="563975"/>
                </a:lnTo>
                <a:lnTo>
                  <a:pt x="480516" y="603535"/>
                </a:lnTo>
                <a:lnTo>
                  <a:pt x="507606" y="639410"/>
                </a:lnTo>
                <a:lnTo>
                  <a:pt x="539339" y="671141"/>
                </a:lnTo>
                <a:lnTo>
                  <a:pt x="575213" y="698227"/>
                </a:lnTo>
                <a:lnTo>
                  <a:pt x="614728" y="720167"/>
                </a:lnTo>
                <a:lnTo>
                  <a:pt x="657382" y="736458"/>
                </a:lnTo>
                <a:lnTo>
                  <a:pt x="702680" y="746601"/>
                </a:lnTo>
                <a:lnTo>
                  <a:pt x="750093" y="750093"/>
                </a:lnTo>
                <a:lnTo>
                  <a:pt x="1033265" y="750093"/>
                </a:lnTo>
                <a:lnTo>
                  <a:pt x="1003245" y="774547"/>
                </a:lnTo>
                <a:lnTo>
                  <a:pt x="966440" y="798728"/>
                </a:lnTo>
                <a:lnTo>
                  <a:pt x="927132" y="819098"/>
                </a:lnTo>
                <a:lnTo>
                  <a:pt x="885582" y="835397"/>
                </a:lnTo>
                <a:lnTo>
                  <a:pt x="842051" y="847363"/>
                </a:lnTo>
                <a:lnTo>
                  <a:pt x="796801" y="854734"/>
                </a:lnTo>
                <a:lnTo>
                  <a:pt x="750093" y="857249"/>
                </a:lnTo>
                <a:close/>
              </a:path>
              <a:path w="1500504" h="1714500">
                <a:moveTo>
                  <a:pt x="1033265" y="750093"/>
                </a:moveTo>
                <a:lnTo>
                  <a:pt x="750093" y="750093"/>
                </a:lnTo>
                <a:lnTo>
                  <a:pt x="797548" y="746599"/>
                </a:lnTo>
                <a:lnTo>
                  <a:pt x="842862" y="736450"/>
                </a:lnTo>
                <a:lnTo>
                  <a:pt x="885531" y="720150"/>
                </a:lnTo>
                <a:lnTo>
                  <a:pt x="925053" y="698202"/>
                </a:lnTo>
                <a:lnTo>
                  <a:pt x="960927" y="671107"/>
                </a:lnTo>
                <a:lnTo>
                  <a:pt x="992652" y="639369"/>
                </a:lnTo>
                <a:lnTo>
                  <a:pt x="1019729" y="603491"/>
                </a:lnTo>
                <a:lnTo>
                  <a:pt x="1041657" y="563975"/>
                </a:lnTo>
                <a:lnTo>
                  <a:pt x="1057938" y="521323"/>
                </a:lnTo>
                <a:lnTo>
                  <a:pt x="1068070" y="476061"/>
                </a:lnTo>
                <a:lnTo>
                  <a:pt x="1071562" y="428624"/>
                </a:lnTo>
                <a:lnTo>
                  <a:pt x="1068070" y="381180"/>
                </a:lnTo>
                <a:lnTo>
                  <a:pt x="1057930" y="335877"/>
                </a:lnTo>
                <a:lnTo>
                  <a:pt x="1041603" y="293149"/>
                </a:lnTo>
                <a:lnTo>
                  <a:pt x="1019704" y="253699"/>
                </a:lnTo>
                <a:lnTo>
                  <a:pt x="992621" y="217825"/>
                </a:lnTo>
                <a:lnTo>
                  <a:pt x="960893" y="186096"/>
                </a:lnTo>
                <a:lnTo>
                  <a:pt x="925019" y="159013"/>
                </a:lnTo>
                <a:lnTo>
                  <a:pt x="885501" y="137077"/>
                </a:lnTo>
                <a:lnTo>
                  <a:pt x="842841" y="120788"/>
                </a:lnTo>
                <a:lnTo>
                  <a:pt x="797538" y="110647"/>
                </a:lnTo>
                <a:lnTo>
                  <a:pt x="750093" y="107156"/>
                </a:lnTo>
                <a:lnTo>
                  <a:pt x="1033265" y="107156"/>
                </a:lnTo>
                <a:lnTo>
                  <a:pt x="1068299" y="141446"/>
                </a:lnTo>
                <a:lnTo>
                  <a:pt x="1096026" y="175488"/>
                </a:lnTo>
                <a:lnTo>
                  <a:pt x="1120204" y="212293"/>
                </a:lnTo>
                <a:lnTo>
                  <a:pt x="1140572" y="251601"/>
                </a:lnTo>
                <a:lnTo>
                  <a:pt x="1156888" y="293216"/>
                </a:lnTo>
                <a:lnTo>
                  <a:pt x="1168833" y="336677"/>
                </a:lnTo>
                <a:lnTo>
                  <a:pt x="1176203" y="381923"/>
                </a:lnTo>
                <a:lnTo>
                  <a:pt x="1178718" y="428624"/>
                </a:lnTo>
                <a:lnTo>
                  <a:pt x="1176203" y="475326"/>
                </a:lnTo>
                <a:lnTo>
                  <a:pt x="1168833" y="520572"/>
                </a:lnTo>
                <a:lnTo>
                  <a:pt x="1156869" y="564100"/>
                </a:lnTo>
                <a:lnTo>
                  <a:pt x="1140572" y="605648"/>
                </a:lnTo>
                <a:lnTo>
                  <a:pt x="1120204" y="644956"/>
                </a:lnTo>
                <a:lnTo>
                  <a:pt x="1096026" y="681761"/>
                </a:lnTo>
                <a:lnTo>
                  <a:pt x="1068299" y="715803"/>
                </a:lnTo>
                <a:lnTo>
                  <a:pt x="1037285" y="746818"/>
                </a:lnTo>
                <a:lnTo>
                  <a:pt x="1033265" y="750093"/>
                </a:lnTo>
                <a:close/>
              </a:path>
              <a:path w="1500504" h="1714500">
                <a:moveTo>
                  <a:pt x="1384190" y="1714399"/>
                </a:moveTo>
                <a:lnTo>
                  <a:pt x="116063" y="1714399"/>
                </a:lnTo>
                <a:lnTo>
                  <a:pt x="70889" y="1705272"/>
                </a:lnTo>
                <a:lnTo>
                  <a:pt x="33996" y="1680385"/>
                </a:lnTo>
                <a:lnTo>
                  <a:pt x="9121" y="1643481"/>
                </a:lnTo>
                <a:lnTo>
                  <a:pt x="0" y="1598302"/>
                </a:lnTo>
                <a:lnTo>
                  <a:pt x="1924" y="1550712"/>
                </a:lnTo>
                <a:lnTo>
                  <a:pt x="7597" y="1504180"/>
                </a:lnTo>
                <a:lnTo>
                  <a:pt x="16869" y="1458857"/>
                </a:lnTo>
                <a:lnTo>
                  <a:pt x="29591" y="1414891"/>
                </a:lnTo>
                <a:lnTo>
                  <a:pt x="45614" y="1372431"/>
                </a:lnTo>
                <a:lnTo>
                  <a:pt x="64787" y="1331628"/>
                </a:lnTo>
                <a:lnTo>
                  <a:pt x="86961" y="1292631"/>
                </a:lnTo>
                <a:lnTo>
                  <a:pt x="111987" y="1255589"/>
                </a:lnTo>
                <a:lnTo>
                  <a:pt x="139716" y="1220652"/>
                </a:lnTo>
                <a:lnTo>
                  <a:pt x="169997" y="1187969"/>
                </a:lnTo>
                <a:lnTo>
                  <a:pt x="202681" y="1157689"/>
                </a:lnTo>
                <a:lnTo>
                  <a:pt x="237620" y="1129962"/>
                </a:lnTo>
                <a:lnTo>
                  <a:pt x="274662" y="1104938"/>
                </a:lnTo>
                <a:lnTo>
                  <a:pt x="313659" y="1082765"/>
                </a:lnTo>
                <a:lnTo>
                  <a:pt x="354461" y="1063593"/>
                </a:lnTo>
                <a:lnTo>
                  <a:pt x="396919" y="1047572"/>
                </a:lnTo>
                <a:lnTo>
                  <a:pt x="440883" y="1034852"/>
                </a:lnTo>
                <a:lnTo>
                  <a:pt x="486204" y="1025580"/>
                </a:lnTo>
                <a:lnTo>
                  <a:pt x="532732" y="1019908"/>
                </a:lnTo>
                <a:lnTo>
                  <a:pt x="580318" y="1017984"/>
                </a:lnTo>
                <a:lnTo>
                  <a:pt x="919869" y="1017984"/>
                </a:lnTo>
                <a:lnTo>
                  <a:pt x="967459" y="1019908"/>
                </a:lnTo>
                <a:lnTo>
                  <a:pt x="1013991" y="1025580"/>
                </a:lnTo>
                <a:lnTo>
                  <a:pt x="1059314" y="1034852"/>
                </a:lnTo>
                <a:lnTo>
                  <a:pt x="1103280" y="1047572"/>
                </a:lnTo>
                <a:lnTo>
                  <a:pt x="1145739" y="1063593"/>
                </a:lnTo>
                <a:lnTo>
                  <a:pt x="1186542" y="1082765"/>
                </a:lnTo>
                <a:lnTo>
                  <a:pt x="1225539" y="1104938"/>
                </a:lnTo>
                <a:lnTo>
                  <a:pt x="580318" y="1125140"/>
                </a:lnTo>
                <a:lnTo>
                  <a:pt x="532016" y="1127588"/>
                </a:lnTo>
                <a:lnTo>
                  <a:pt x="485091" y="1134772"/>
                </a:lnTo>
                <a:lnTo>
                  <a:pt x="439785" y="1146452"/>
                </a:lnTo>
                <a:lnTo>
                  <a:pt x="396336" y="1162388"/>
                </a:lnTo>
                <a:lnTo>
                  <a:pt x="354985" y="1182341"/>
                </a:lnTo>
                <a:lnTo>
                  <a:pt x="315971" y="1206070"/>
                </a:lnTo>
                <a:lnTo>
                  <a:pt x="279534" y="1233336"/>
                </a:lnTo>
                <a:lnTo>
                  <a:pt x="245915" y="1263899"/>
                </a:lnTo>
                <a:lnTo>
                  <a:pt x="215352" y="1297519"/>
                </a:lnTo>
                <a:lnTo>
                  <a:pt x="188086" y="1333955"/>
                </a:lnTo>
                <a:lnTo>
                  <a:pt x="164357" y="1372969"/>
                </a:lnTo>
                <a:lnTo>
                  <a:pt x="144404" y="1414321"/>
                </a:lnTo>
                <a:lnTo>
                  <a:pt x="128468" y="1457769"/>
                </a:lnTo>
                <a:lnTo>
                  <a:pt x="116788" y="1503076"/>
                </a:lnTo>
                <a:lnTo>
                  <a:pt x="109604" y="1550000"/>
                </a:lnTo>
                <a:lnTo>
                  <a:pt x="107156" y="1598302"/>
                </a:lnTo>
                <a:lnTo>
                  <a:pt x="107156" y="1603325"/>
                </a:lnTo>
                <a:lnTo>
                  <a:pt x="111174" y="1607343"/>
                </a:lnTo>
                <a:lnTo>
                  <a:pt x="1498368" y="1607343"/>
                </a:lnTo>
                <a:lnTo>
                  <a:pt x="1491076" y="1643580"/>
                </a:lnTo>
                <a:lnTo>
                  <a:pt x="1466223" y="1680498"/>
                </a:lnTo>
                <a:lnTo>
                  <a:pt x="1429354" y="1705342"/>
                </a:lnTo>
                <a:lnTo>
                  <a:pt x="1384190" y="1714399"/>
                </a:lnTo>
                <a:close/>
              </a:path>
              <a:path w="1500504" h="1714500">
                <a:moveTo>
                  <a:pt x="1498368" y="1607343"/>
                </a:moveTo>
                <a:lnTo>
                  <a:pt x="1389012" y="1607343"/>
                </a:lnTo>
                <a:lnTo>
                  <a:pt x="1393031" y="1603325"/>
                </a:lnTo>
                <a:lnTo>
                  <a:pt x="1393031" y="1598302"/>
                </a:lnTo>
                <a:lnTo>
                  <a:pt x="1390583" y="1550000"/>
                </a:lnTo>
                <a:lnTo>
                  <a:pt x="1383398" y="1503076"/>
                </a:lnTo>
                <a:lnTo>
                  <a:pt x="1371717" y="1457769"/>
                </a:lnTo>
                <a:lnTo>
                  <a:pt x="1355777" y="1414321"/>
                </a:lnTo>
                <a:lnTo>
                  <a:pt x="1335819" y="1372969"/>
                </a:lnTo>
                <a:lnTo>
                  <a:pt x="1312083" y="1333955"/>
                </a:lnTo>
                <a:lnTo>
                  <a:pt x="1284806" y="1297519"/>
                </a:lnTo>
                <a:lnTo>
                  <a:pt x="1254230" y="1263899"/>
                </a:lnTo>
                <a:lnTo>
                  <a:pt x="1220593" y="1233336"/>
                </a:lnTo>
                <a:lnTo>
                  <a:pt x="1184134" y="1206070"/>
                </a:lnTo>
                <a:lnTo>
                  <a:pt x="1145093" y="1182341"/>
                </a:lnTo>
                <a:lnTo>
                  <a:pt x="1103709" y="1162388"/>
                </a:lnTo>
                <a:lnTo>
                  <a:pt x="1060222" y="1146452"/>
                </a:lnTo>
                <a:lnTo>
                  <a:pt x="1014871" y="1134772"/>
                </a:lnTo>
                <a:lnTo>
                  <a:pt x="967895" y="1127588"/>
                </a:lnTo>
                <a:lnTo>
                  <a:pt x="919534" y="1125140"/>
                </a:lnTo>
                <a:lnTo>
                  <a:pt x="1255444" y="1125140"/>
                </a:lnTo>
                <a:lnTo>
                  <a:pt x="1297519" y="1157689"/>
                </a:lnTo>
                <a:lnTo>
                  <a:pt x="1330202" y="1187969"/>
                </a:lnTo>
                <a:lnTo>
                  <a:pt x="1360482" y="1220652"/>
                </a:lnTo>
                <a:lnTo>
                  <a:pt x="1388209" y="1255589"/>
                </a:lnTo>
                <a:lnTo>
                  <a:pt x="1413233" y="1292631"/>
                </a:lnTo>
                <a:lnTo>
                  <a:pt x="1435406" y="1331629"/>
                </a:lnTo>
                <a:lnTo>
                  <a:pt x="1454578" y="1372431"/>
                </a:lnTo>
                <a:lnTo>
                  <a:pt x="1470598" y="1414891"/>
                </a:lnTo>
                <a:lnTo>
                  <a:pt x="1483319" y="1458857"/>
                </a:lnTo>
                <a:lnTo>
                  <a:pt x="1492591" y="1504180"/>
                </a:lnTo>
                <a:lnTo>
                  <a:pt x="1498263" y="1550712"/>
                </a:lnTo>
                <a:lnTo>
                  <a:pt x="1500187" y="1598302"/>
                </a:lnTo>
                <a:lnTo>
                  <a:pt x="1498368" y="1607343"/>
                </a:lnTo>
                <a:close/>
              </a:path>
            </a:pathLst>
          </a:custGeom>
          <a:solidFill>
            <a:srgbClr val="60A8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925637" y="3978275"/>
            <a:ext cx="2035810" cy="76454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sz="2000" spc="140" dirty="0">
                <a:solidFill>
                  <a:srgbClr val="60A8FF"/>
                </a:solidFill>
                <a:latin typeface="Cambria"/>
                <a:cs typeface="Cambria"/>
              </a:rPr>
              <a:t>Abdullah</a:t>
            </a:r>
            <a:r>
              <a:rPr sz="2000" spc="10" dirty="0">
                <a:solidFill>
                  <a:srgbClr val="60A8FF"/>
                </a:solidFill>
                <a:latin typeface="Cambria"/>
                <a:cs typeface="Cambria"/>
              </a:rPr>
              <a:t> </a:t>
            </a:r>
            <a:r>
              <a:rPr sz="2000" spc="145" dirty="0">
                <a:solidFill>
                  <a:srgbClr val="60A8FF"/>
                </a:solidFill>
                <a:latin typeface="Cambria"/>
                <a:cs typeface="Cambria"/>
              </a:rPr>
              <a:t>Khalid</a:t>
            </a:r>
            <a:endParaRPr sz="2000">
              <a:latin typeface="Cambria"/>
              <a:cs typeface="Cambria"/>
            </a:endParaRPr>
          </a:p>
          <a:p>
            <a:pPr marL="2540" algn="ctr">
              <a:lnSpc>
                <a:spcPct val="100000"/>
              </a:lnSpc>
              <a:spcBef>
                <a:spcPts val="1775"/>
              </a:spcBef>
            </a:pPr>
            <a:r>
              <a:rPr sz="1350" b="1" spc="-10" dirty="0">
                <a:solidFill>
                  <a:srgbClr val="D5E4EF"/>
                </a:solidFill>
                <a:latin typeface="Roboto"/>
                <a:cs typeface="Roboto"/>
              </a:rPr>
              <a:t>SP19_BCS_141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964905" y="2019299"/>
            <a:ext cx="1500505" cy="1711960"/>
          </a:xfrm>
          <a:custGeom>
            <a:avLst/>
            <a:gdLst/>
            <a:ahLst/>
            <a:cxnLst/>
            <a:rect l="l" t="t" r="r" b="b"/>
            <a:pathLst>
              <a:path w="1500504" h="1711960">
                <a:moveTo>
                  <a:pt x="428624" y="964406"/>
                </a:moveTo>
                <a:lnTo>
                  <a:pt x="232160" y="964406"/>
                </a:lnTo>
                <a:lnTo>
                  <a:pt x="183512" y="954590"/>
                </a:lnTo>
                <a:lnTo>
                  <a:pt x="143777" y="927822"/>
                </a:lnTo>
                <a:lnTo>
                  <a:pt x="116982" y="888120"/>
                </a:lnTo>
                <a:lnTo>
                  <a:pt x="107156" y="839502"/>
                </a:lnTo>
                <a:lnTo>
                  <a:pt x="110541" y="810531"/>
                </a:lnTo>
                <a:lnTo>
                  <a:pt x="120349" y="783538"/>
                </a:lnTo>
                <a:lnTo>
                  <a:pt x="136060" y="759496"/>
                </a:lnTo>
                <a:lnTo>
                  <a:pt x="157151" y="739378"/>
                </a:lnTo>
                <a:lnTo>
                  <a:pt x="171450" y="728662"/>
                </a:lnTo>
                <a:lnTo>
                  <a:pt x="209493" y="695892"/>
                </a:lnTo>
                <a:lnTo>
                  <a:pt x="242487" y="658811"/>
                </a:lnTo>
                <a:lnTo>
                  <a:pt x="270139" y="617987"/>
                </a:lnTo>
                <a:lnTo>
                  <a:pt x="292156" y="573988"/>
                </a:lnTo>
                <a:lnTo>
                  <a:pt x="308246" y="527383"/>
                </a:lnTo>
                <a:lnTo>
                  <a:pt x="318114" y="478739"/>
                </a:lnTo>
                <a:lnTo>
                  <a:pt x="321468" y="428624"/>
                </a:lnTo>
                <a:lnTo>
                  <a:pt x="323983" y="381923"/>
                </a:lnTo>
                <a:lnTo>
                  <a:pt x="331353" y="336677"/>
                </a:lnTo>
                <a:lnTo>
                  <a:pt x="343317" y="293149"/>
                </a:lnTo>
                <a:lnTo>
                  <a:pt x="359614" y="251601"/>
                </a:lnTo>
                <a:lnTo>
                  <a:pt x="379983" y="212293"/>
                </a:lnTo>
                <a:lnTo>
                  <a:pt x="404161" y="175488"/>
                </a:lnTo>
                <a:lnTo>
                  <a:pt x="431888" y="141446"/>
                </a:lnTo>
                <a:lnTo>
                  <a:pt x="462902" y="110431"/>
                </a:lnTo>
                <a:lnTo>
                  <a:pt x="496942" y="82702"/>
                </a:lnTo>
                <a:lnTo>
                  <a:pt x="533747" y="58521"/>
                </a:lnTo>
                <a:lnTo>
                  <a:pt x="573055" y="38151"/>
                </a:lnTo>
                <a:lnTo>
                  <a:pt x="614605" y="21852"/>
                </a:lnTo>
                <a:lnTo>
                  <a:pt x="658136" y="9886"/>
                </a:lnTo>
                <a:lnTo>
                  <a:pt x="703385" y="2515"/>
                </a:lnTo>
                <a:lnTo>
                  <a:pt x="750093" y="0"/>
                </a:lnTo>
                <a:lnTo>
                  <a:pt x="796801" y="2515"/>
                </a:lnTo>
                <a:lnTo>
                  <a:pt x="842051" y="9886"/>
                </a:lnTo>
                <a:lnTo>
                  <a:pt x="885582" y="21852"/>
                </a:lnTo>
                <a:lnTo>
                  <a:pt x="927132" y="38151"/>
                </a:lnTo>
                <a:lnTo>
                  <a:pt x="966440" y="58521"/>
                </a:lnTo>
                <a:lnTo>
                  <a:pt x="1003245" y="82702"/>
                </a:lnTo>
                <a:lnTo>
                  <a:pt x="1033265" y="107156"/>
                </a:lnTo>
                <a:lnTo>
                  <a:pt x="750093" y="107156"/>
                </a:lnTo>
                <a:lnTo>
                  <a:pt x="698683" y="111243"/>
                </a:lnTo>
                <a:lnTo>
                  <a:pt x="649859" y="123082"/>
                </a:lnTo>
                <a:lnTo>
                  <a:pt x="604261" y="142041"/>
                </a:lnTo>
                <a:lnTo>
                  <a:pt x="562528" y="167486"/>
                </a:lnTo>
                <a:lnTo>
                  <a:pt x="525300" y="198784"/>
                </a:lnTo>
                <a:lnTo>
                  <a:pt x="493217" y="235302"/>
                </a:lnTo>
                <a:lnTo>
                  <a:pt x="466917" y="276408"/>
                </a:lnTo>
                <a:lnTo>
                  <a:pt x="447042" y="321468"/>
                </a:lnTo>
                <a:lnTo>
                  <a:pt x="791843" y="321468"/>
                </a:lnTo>
                <a:lnTo>
                  <a:pt x="777492" y="336828"/>
                </a:lnTo>
                <a:lnTo>
                  <a:pt x="737108" y="368677"/>
                </a:lnTo>
                <a:lnTo>
                  <a:pt x="692539" y="394230"/>
                </a:lnTo>
                <a:lnTo>
                  <a:pt x="644760" y="413038"/>
                </a:lnTo>
                <a:lnTo>
                  <a:pt x="594749" y="424653"/>
                </a:lnTo>
                <a:lnTo>
                  <a:pt x="543483" y="428624"/>
                </a:lnTo>
                <a:lnTo>
                  <a:pt x="428624" y="428624"/>
                </a:lnTo>
                <a:lnTo>
                  <a:pt x="428624" y="482203"/>
                </a:lnTo>
                <a:lnTo>
                  <a:pt x="432044" y="529692"/>
                </a:lnTo>
                <a:lnTo>
                  <a:pt x="441996" y="575023"/>
                </a:lnTo>
                <a:lnTo>
                  <a:pt x="458024" y="617698"/>
                </a:lnTo>
                <a:lnTo>
                  <a:pt x="479671" y="657217"/>
                </a:lnTo>
                <a:lnTo>
                  <a:pt x="488520" y="669056"/>
                </a:lnTo>
                <a:lnTo>
                  <a:pt x="364331" y="669056"/>
                </a:lnTo>
                <a:lnTo>
                  <a:pt x="338108" y="709753"/>
                </a:lnTo>
                <a:lnTo>
                  <a:pt x="307823" y="747749"/>
                </a:lnTo>
                <a:lnTo>
                  <a:pt x="273645" y="782732"/>
                </a:lnTo>
                <a:lnTo>
                  <a:pt x="235743" y="814387"/>
                </a:lnTo>
                <a:lnTo>
                  <a:pt x="216957" y="828451"/>
                </a:lnTo>
                <a:lnTo>
                  <a:pt x="214312" y="830795"/>
                </a:lnTo>
                <a:lnTo>
                  <a:pt x="214312" y="849213"/>
                </a:lnTo>
                <a:lnTo>
                  <a:pt x="222315" y="857249"/>
                </a:lnTo>
                <a:lnTo>
                  <a:pt x="428624" y="857249"/>
                </a:lnTo>
                <a:lnTo>
                  <a:pt x="449428" y="861477"/>
                </a:lnTo>
                <a:lnTo>
                  <a:pt x="466464" y="872988"/>
                </a:lnTo>
                <a:lnTo>
                  <a:pt x="477975" y="890024"/>
                </a:lnTo>
                <a:lnTo>
                  <a:pt x="482203" y="910828"/>
                </a:lnTo>
                <a:lnTo>
                  <a:pt x="477975" y="931631"/>
                </a:lnTo>
                <a:lnTo>
                  <a:pt x="466464" y="948667"/>
                </a:lnTo>
                <a:lnTo>
                  <a:pt x="449428" y="960178"/>
                </a:lnTo>
                <a:lnTo>
                  <a:pt x="428624" y="964406"/>
                </a:lnTo>
                <a:close/>
              </a:path>
              <a:path w="1500504" h="1711960">
                <a:moveTo>
                  <a:pt x="1146962" y="267890"/>
                </a:moveTo>
                <a:lnTo>
                  <a:pt x="1028700" y="267890"/>
                </a:lnTo>
                <a:lnTo>
                  <a:pt x="1002002" y="228736"/>
                </a:lnTo>
                <a:lnTo>
                  <a:pt x="969951" y="194010"/>
                </a:lnTo>
                <a:lnTo>
                  <a:pt x="933138" y="164294"/>
                </a:lnTo>
                <a:lnTo>
                  <a:pt x="892153" y="140168"/>
                </a:lnTo>
                <a:lnTo>
                  <a:pt x="847590" y="122216"/>
                </a:lnTo>
                <a:lnTo>
                  <a:pt x="800040" y="111018"/>
                </a:lnTo>
                <a:lnTo>
                  <a:pt x="750093" y="107156"/>
                </a:lnTo>
                <a:lnTo>
                  <a:pt x="1033265" y="107156"/>
                </a:lnTo>
                <a:lnTo>
                  <a:pt x="1068299" y="141446"/>
                </a:lnTo>
                <a:lnTo>
                  <a:pt x="1096026" y="175488"/>
                </a:lnTo>
                <a:lnTo>
                  <a:pt x="1120204" y="212293"/>
                </a:lnTo>
                <a:lnTo>
                  <a:pt x="1140572" y="251601"/>
                </a:lnTo>
                <a:lnTo>
                  <a:pt x="1146962" y="267890"/>
                </a:lnTo>
                <a:close/>
              </a:path>
              <a:path w="1500504" h="1711960">
                <a:moveTo>
                  <a:pt x="791843" y="321468"/>
                </a:moveTo>
                <a:lnTo>
                  <a:pt x="543483" y="321468"/>
                </a:lnTo>
                <a:lnTo>
                  <a:pt x="596096" y="315596"/>
                </a:lnTo>
                <a:lnTo>
                  <a:pt x="645174" y="298647"/>
                </a:lnTo>
                <a:lnTo>
                  <a:pt x="689108" y="271625"/>
                </a:lnTo>
                <a:lnTo>
                  <a:pt x="726291" y="235533"/>
                </a:lnTo>
                <a:lnTo>
                  <a:pt x="755116" y="191374"/>
                </a:lnTo>
                <a:lnTo>
                  <a:pt x="757795" y="185949"/>
                </a:lnTo>
                <a:lnTo>
                  <a:pt x="761479" y="180893"/>
                </a:lnTo>
                <a:lnTo>
                  <a:pt x="765832" y="176439"/>
                </a:lnTo>
                <a:lnTo>
                  <a:pt x="783496" y="164666"/>
                </a:lnTo>
                <a:lnTo>
                  <a:pt x="803671" y="160742"/>
                </a:lnTo>
                <a:lnTo>
                  <a:pt x="823847" y="164666"/>
                </a:lnTo>
                <a:lnTo>
                  <a:pt x="841511" y="176439"/>
                </a:lnTo>
                <a:lnTo>
                  <a:pt x="909488" y="244349"/>
                </a:lnTo>
                <a:lnTo>
                  <a:pt x="921726" y="254385"/>
                </a:lnTo>
                <a:lnTo>
                  <a:pt x="935566" y="261770"/>
                </a:lnTo>
                <a:lnTo>
                  <a:pt x="950598" y="266331"/>
                </a:lnTo>
                <a:lnTo>
                  <a:pt x="966415" y="267890"/>
                </a:lnTo>
                <a:lnTo>
                  <a:pt x="1146962" y="267890"/>
                </a:lnTo>
                <a:lnTo>
                  <a:pt x="1156869" y="293149"/>
                </a:lnTo>
                <a:lnTo>
                  <a:pt x="1158514" y="299133"/>
                </a:lnTo>
                <a:lnTo>
                  <a:pt x="812713" y="299133"/>
                </a:lnTo>
                <a:lnTo>
                  <a:pt x="791843" y="321468"/>
                </a:lnTo>
                <a:close/>
              </a:path>
              <a:path w="1500504" h="1711960">
                <a:moveTo>
                  <a:pt x="1032772" y="803671"/>
                </a:moveTo>
                <a:lnTo>
                  <a:pt x="750093" y="803671"/>
                </a:lnTo>
                <a:lnTo>
                  <a:pt x="797583" y="800184"/>
                </a:lnTo>
                <a:lnTo>
                  <a:pt x="842914" y="790055"/>
                </a:lnTo>
                <a:lnTo>
                  <a:pt x="885588" y="773783"/>
                </a:lnTo>
                <a:lnTo>
                  <a:pt x="925108" y="751864"/>
                </a:lnTo>
                <a:lnTo>
                  <a:pt x="960974" y="724799"/>
                </a:lnTo>
                <a:lnTo>
                  <a:pt x="992689" y="693083"/>
                </a:lnTo>
                <a:lnTo>
                  <a:pt x="1019755" y="657217"/>
                </a:lnTo>
                <a:lnTo>
                  <a:pt x="1041673" y="617698"/>
                </a:lnTo>
                <a:lnTo>
                  <a:pt x="1057946" y="575023"/>
                </a:lnTo>
                <a:lnTo>
                  <a:pt x="1068075" y="529692"/>
                </a:lnTo>
                <a:lnTo>
                  <a:pt x="1071562" y="482203"/>
                </a:lnTo>
                <a:lnTo>
                  <a:pt x="1071474" y="424653"/>
                </a:lnTo>
                <a:lnTo>
                  <a:pt x="1071259" y="414932"/>
                </a:lnTo>
                <a:lnTo>
                  <a:pt x="1070390" y="401459"/>
                </a:lnTo>
                <a:lnTo>
                  <a:pt x="1069019" y="388174"/>
                </a:lnTo>
                <a:lnTo>
                  <a:pt x="1067209" y="375046"/>
                </a:lnTo>
                <a:lnTo>
                  <a:pt x="966415" y="375046"/>
                </a:lnTo>
                <a:lnTo>
                  <a:pt x="929543" y="371410"/>
                </a:lnTo>
                <a:lnTo>
                  <a:pt x="894210" y="360773"/>
                </a:lnTo>
                <a:lnTo>
                  <a:pt x="861074" y="343543"/>
                </a:lnTo>
                <a:lnTo>
                  <a:pt x="830795" y="320129"/>
                </a:lnTo>
                <a:lnTo>
                  <a:pt x="812713" y="299133"/>
                </a:lnTo>
                <a:lnTo>
                  <a:pt x="1158514" y="299133"/>
                </a:lnTo>
                <a:lnTo>
                  <a:pt x="1168833" y="336677"/>
                </a:lnTo>
                <a:lnTo>
                  <a:pt x="1176203" y="381923"/>
                </a:lnTo>
                <a:lnTo>
                  <a:pt x="1178718" y="428624"/>
                </a:lnTo>
                <a:lnTo>
                  <a:pt x="1182073" y="478739"/>
                </a:lnTo>
                <a:lnTo>
                  <a:pt x="1191941" y="527383"/>
                </a:lnTo>
                <a:lnTo>
                  <a:pt x="1208030" y="573988"/>
                </a:lnTo>
                <a:lnTo>
                  <a:pt x="1230047" y="617987"/>
                </a:lnTo>
                <a:lnTo>
                  <a:pt x="1257699" y="658811"/>
                </a:lnTo>
                <a:lnTo>
                  <a:pt x="1266815" y="669056"/>
                </a:lnTo>
                <a:lnTo>
                  <a:pt x="1135856" y="669056"/>
                </a:lnTo>
                <a:lnTo>
                  <a:pt x="1112794" y="710653"/>
                </a:lnTo>
                <a:lnTo>
                  <a:pt x="1085417" y="749236"/>
                </a:lnTo>
                <a:lnTo>
                  <a:pt x="1054050" y="784484"/>
                </a:lnTo>
                <a:lnTo>
                  <a:pt x="1032772" y="803671"/>
                </a:lnTo>
                <a:close/>
              </a:path>
              <a:path w="1500504" h="1711960">
                <a:moveTo>
                  <a:pt x="1268127" y="964406"/>
                </a:moveTo>
                <a:lnTo>
                  <a:pt x="1071562" y="964406"/>
                </a:lnTo>
                <a:lnTo>
                  <a:pt x="1050759" y="960178"/>
                </a:lnTo>
                <a:lnTo>
                  <a:pt x="1033722" y="948667"/>
                </a:lnTo>
                <a:lnTo>
                  <a:pt x="1022212" y="931631"/>
                </a:lnTo>
                <a:lnTo>
                  <a:pt x="1017984" y="910828"/>
                </a:lnTo>
                <a:lnTo>
                  <a:pt x="1022212" y="890024"/>
                </a:lnTo>
                <a:lnTo>
                  <a:pt x="1033722" y="872988"/>
                </a:lnTo>
                <a:lnTo>
                  <a:pt x="1050759" y="861477"/>
                </a:lnTo>
                <a:lnTo>
                  <a:pt x="1071562" y="857249"/>
                </a:lnTo>
                <a:lnTo>
                  <a:pt x="1277838" y="857249"/>
                </a:lnTo>
                <a:lnTo>
                  <a:pt x="1285874" y="849213"/>
                </a:lnTo>
                <a:lnTo>
                  <a:pt x="1285874" y="830795"/>
                </a:lnTo>
                <a:lnTo>
                  <a:pt x="1283196" y="828451"/>
                </a:lnTo>
                <a:lnTo>
                  <a:pt x="1278842" y="825103"/>
                </a:lnTo>
                <a:lnTo>
                  <a:pt x="1264443" y="814387"/>
                </a:lnTo>
                <a:lnTo>
                  <a:pt x="1226551" y="782732"/>
                </a:lnTo>
                <a:lnTo>
                  <a:pt x="1192364" y="747749"/>
                </a:lnTo>
                <a:lnTo>
                  <a:pt x="1162069" y="709753"/>
                </a:lnTo>
                <a:lnTo>
                  <a:pt x="1135856" y="669056"/>
                </a:lnTo>
                <a:lnTo>
                  <a:pt x="1266815" y="669056"/>
                </a:lnTo>
                <a:lnTo>
                  <a:pt x="1290693" y="695892"/>
                </a:lnTo>
                <a:lnTo>
                  <a:pt x="1328737" y="728662"/>
                </a:lnTo>
                <a:lnTo>
                  <a:pt x="1364211" y="759496"/>
                </a:lnTo>
                <a:lnTo>
                  <a:pt x="1389661" y="810531"/>
                </a:lnTo>
                <a:lnTo>
                  <a:pt x="1393031" y="839502"/>
                </a:lnTo>
                <a:lnTo>
                  <a:pt x="1383215" y="888120"/>
                </a:lnTo>
                <a:lnTo>
                  <a:pt x="1356447" y="927822"/>
                </a:lnTo>
                <a:lnTo>
                  <a:pt x="1316745" y="954590"/>
                </a:lnTo>
                <a:lnTo>
                  <a:pt x="1268127" y="964406"/>
                </a:lnTo>
                <a:close/>
              </a:path>
              <a:path w="1500504" h="1711960">
                <a:moveTo>
                  <a:pt x="750093" y="910828"/>
                </a:moveTo>
                <a:lnTo>
                  <a:pt x="699908" y="907928"/>
                </a:lnTo>
                <a:lnTo>
                  <a:pt x="651434" y="899442"/>
                </a:lnTo>
                <a:lnTo>
                  <a:pt x="604998" y="885693"/>
                </a:lnTo>
                <a:lnTo>
                  <a:pt x="560925" y="867001"/>
                </a:lnTo>
                <a:lnTo>
                  <a:pt x="519540" y="843688"/>
                </a:lnTo>
                <a:lnTo>
                  <a:pt x="481169" y="816075"/>
                </a:lnTo>
                <a:lnTo>
                  <a:pt x="446136" y="784484"/>
                </a:lnTo>
                <a:lnTo>
                  <a:pt x="414769" y="749236"/>
                </a:lnTo>
                <a:lnTo>
                  <a:pt x="387392" y="710653"/>
                </a:lnTo>
                <a:lnTo>
                  <a:pt x="364331" y="669056"/>
                </a:lnTo>
                <a:lnTo>
                  <a:pt x="488520" y="669056"/>
                </a:lnTo>
                <a:lnTo>
                  <a:pt x="506478" y="693083"/>
                </a:lnTo>
                <a:lnTo>
                  <a:pt x="537990" y="724799"/>
                </a:lnTo>
                <a:lnTo>
                  <a:pt x="573747" y="751864"/>
                </a:lnTo>
                <a:lnTo>
                  <a:pt x="613294" y="773783"/>
                </a:lnTo>
                <a:lnTo>
                  <a:pt x="656172" y="790055"/>
                </a:lnTo>
                <a:lnTo>
                  <a:pt x="701924" y="800184"/>
                </a:lnTo>
                <a:lnTo>
                  <a:pt x="750093" y="803671"/>
                </a:lnTo>
                <a:lnTo>
                  <a:pt x="1032772" y="803671"/>
                </a:lnTo>
                <a:lnTo>
                  <a:pt x="1019018" y="816075"/>
                </a:lnTo>
                <a:lnTo>
                  <a:pt x="980647" y="843688"/>
                </a:lnTo>
                <a:lnTo>
                  <a:pt x="939262" y="867001"/>
                </a:lnTo>
                <a:lnTo>
                  <a:pt x="895188" y="885693"/>
                </a:lnTo>
                <a:lnTo>
                  <a:pt x="848752" y="899442"/>
                </a:lnTo>
                <a:lnTo>
                  <a:pt x="800279" y="907928"/>
                </a:lnTo>
                <a:lnTo>
                  <a:pt x="750093" y="910828"/>
                </a:lnTo>
                <a:close/>
              </a:path>
              <a:path w="1500504" h="1711960">
                <a:moveTo>
                  <a:pt x="857249" y="1125140"/>
                </a:moveTo>
                <a:lnTo>
                  <a:pt x="642937" y="1125140"/>
                </a:lnTo>
                <a:lnTo>
                  <a:pt x="622134" y="1120912"/>
                </a:lnTo>
                <a:lnTo>
                  <a:pt x="605097" y="1109402"/>
                </a:lnTo>
                <a:lnTo>
                  <a:pt x="593587" y="1092365"/>
                </a:lnTo>
                <a:lnTo>
                  <a:pt x="589359" y="1071562"/>
                </a:lnTo>
                <a:lnTo>
                  <a:pt x="593587" y="1050759"/>
                </a:lnTo>
                <a:lnTo>
                  <a:pt x="605097" y="1033722"/>
                </a:lnTo>
                <a:lnTo>
                  <a:pt x="622134" y="1022212"/>
                </a:lnTo>
                <a:lnTo>
                  <a:pt x="642937" y="1017984"/>
                </a:lnTo>
                <a:lnTo>
                  <a:pt x="857249" y="1017984"/>
                </a:lnTo>
                <a:lnTo>
                  <a:pt x="878053" y="1022212"/>
                </a:lnTo>
                <a:lnTo>
                  <a:pt x="895089" y="1033722"/>
                </a:lnTo>
                <a:lnTo>
                  <a:pt x="906600" y="1050759"/>
                </a:lnTo>
                <a:lnTo>
                  <a:pt x="910828" y="1071562"/>
                </a:lnTo>
                <a:lnTo>
                  <a:pt x="906600" y="1092365"/>
                </a:lnTo>
                <a:lnTo>
                  <a:pt x="895089" y="1109402"/>
                </a:lnTo>
                <a:lnTo>
                  <a:pt x="878053" y="1120912"/>
                </a:lnTo>
                <a:lnTo>
                  <a:pt x="857249" y="1125140"/>
                </a:lnTo>
                <a:close/>
              </a:path>
              <a:path w="1500504" h="1711960">
                <a:moveTo>
                  <a:pt x="1397384" y="1711486"/>
                </a:moveTo>
                <a:lnTo>
                  <a:pt x="102869" y="1711486"/>
                </a:lnTo>
                <a:lnTo>
                  <a:pt x="62822" y="1703852"/>
                </a:lnTo>
                <a:lnTo>
                  <a:pt x="30125" y="1682813"/>
                </a:lnTo>
                <a:lnTo>
                  <a:pt x="8082" y="1651163"/>
                </a:lnTo>
                <a:lnTo>
                  <a:pt x="0" y="1611696"/>
                </a:lnTo>
                <a:lnTo>
                  <a:pt x="2168" y="1562958"/>
                </a:lnTo>
                <a:lnTo>
                  <a:pt x="8550" y="1515434"/>
                </a:lnTo>
                <a:lnTo>
                  <a:pt x="18960" y="1469310"/>
                </a:lnTo>
                <a:lnTo>
                  <a:pt x="33212" y="1424772"/>
                </a:lnTo>
                <a:lnTo>
                  <a:pt x="51120" y="1382006"/>
                </a:lnTo>
                <a:lnTo>
                  <a:pt x="72498" y="1341197"/>
                </a:lnTo>
                <a:lnTo>
                  <a:pt x="97160" y="1302531"/>
                </a:lnTo>
                <a:lnTo>
                  <a:pt x="124921" y="1266193"/>
                </a:lnTo>
                <a:lnTo>
                  <a:pt x="155595" y="1232370"/>
                </a:lnTo>
                <a:lnTo>
                  <a:pt x="188995" y="1201247"/>
                </a:lnTo>
                <a:lnTo>
                  <a:pt x="224937" y="1173009"/>
                </a:lnTo>
                <a:lnTo>
                  <a:pt x="263234" y="1147842"/>
                </a:lnTo>
                <a:lnTo>
                  <a:pt x="303700" y="1125932"/>
                </a:lnTo>
                <a:lnTo>
                  <a:pt x="346150" y="1107465"/>
                </a:lnTo>
                <a:lnTo>
                  <a:pt x="390397" y="1092626"/>
                </a:lnTo>
                <a:lnTo>
                  <a:pt x="436256" y="1081601"/>
                </a:lnTo>
                <a:lnTo>
                  <a:pt x="483542" y="1074576"/>
                </a:lnTo>
                <a:lnTo>
                  <a:pt x="543563" y="1194457"/>
                </a:lnTo>
                <a:lnTo>
                  <a:pt x="423936" y="1194457"/>
                </a:lnTo>
                <a:lnTo>
                  <a:pt x="379635" y="1209441"/>
                </a:lnTo>
                <a:lnTo>
                  <a:pt x="337622" y="1228910"/>
                </a:lnTo>
                <a:lnTo>
                  <a:pt x="298187" y="1252566"/>
                </a:lnTo>
                <a:lnTo>
                  <a:pt x="261621" y="1280107"/>
                </a:lnTo>
                <a:lnTo>
                  <a:pt x="228214" y="1311235"/>
                </a:lnTo>
                <a:lnTo>
                  <a:pt x="198255" y="1345648"/>
                </a:lnTo>
                <a:lnTo>
                  <a:pt x="172036" y="1383046"/>
                </a:lnTo>
                <a:lnTo>
                  <a:pt x="149847" y="1423131"/>
                </a:lnTo>
                <a:lnTo>
                  <a:pt x="131978" y="1465602"/>
                </a:lnTo>
                <a:lnTo>
                  <a:pt x="118718" y="1510158"/>
                </a:lnTo>
                <a:lnTo>
                  <a:pt x="110358" y="1556501"/>
                </a:lnTo>
                <a:lnTo>
                  <a:pt x="107189" y="1604329"/>
                </a:lnTo>
                <a:lnTo>
                  <a:pt x="1499859" y="1604329"/>
                </a:lnTo>
                <a:lnTo>
                  <a:pt x="1500187" y="1611696"/>
                </a:lnTo>
                <a:lnTo>
                  <a:pt x="1492082" y="1651163"/>
                </a:lnTo>
                <a:lnTo>
                  <a:pt x="1470007" y="1682813"/>
                </a:lnTo>
                <a:lnTo>
                  <a:pt x="1437321" y="1703852"/>
                </a:lnTo>
                <a:lnTo>
                  <a:pt x="1397384" y="1711486"/>
                </a:lnTo>
                <a:close/>
              </a:path>
              <a:path w="1500504" h="1711960">
                <a:moveTo>
                  <a:pt x="1010356" y="1325388"/>
                </a:moveTo>
                <a:lnTo>
                  <a:pt x="891071" y="1325388"/>
                </a:lnTo>
                <a:lnTo>
                  <a:pt x="1016644" y="1074576"/>
                </a:lnTo>
                <a:lnTo>
                  <a:pt x="1063920" y="1081601"/>
                </a:lnTo>
                <a:lnTo>
                  <a:pt x="1109771" y="1092626"/>
                </a:lnTo>
                <a:lnTo>
                  <a:pt x="1154013" y="1107465"/>
                </a:lnTo>
                <a:lnTo>
                  <a:pt x="1196459" y="1125932"/>
                </a:lnTo>
                <a:lnTo>
                  <a:pt x="1236924" y="1147842"/>
                </a:lnTo>
                <a:lnTo>
                  <a:pt x="1275220" y="1173009"/>
                </a:lnTo>
                <a:lnTo>
                  <a:pt x="1302520" y="1194457"/>
                </a:lnTo>
                <a:lnTo>
                  <a:pt x="1076250" y="1194457"/>
                </a:lnTo>
                <a:lnTo>
                  <a:pt x="1010356" y="1325388"/>
                </a:lnTo>
                <a:close/>
              </a:path>
              <a:path w="1500504" h="1711960">
                <a:moveTo>
                  <a:pt x="721922" y="1325388"/>
                </a:moveTo>
                <a:lnTo>
                  <a:pt x="609116" y="1325388"/>
                </a:lnTo>
                <a:lnTo>
                  <a:pt x="675754" y="1125140"/>
                </a:lnTo>
                <a:lnTo>
                  <a:pt x="824433" y="1125140"/>
                </a:lnTo>
                <a:lnTo>
                  <a:pt x="862989" y="1241003"/>
                </a:lnTo>
                <a:lnTo>
                  <a:pt x="750093" y="1241003"/>
                </a:lnTo>
                <a:lnTo>
                  <a:pt x="721922" y="1325388"/>
                </a:lnTo>
                <a:close/>
              </a:path>
              <a:path w="1500504" h="1711960">
                <a:moveTo>
                  <a:pt x="747080" y="1604329"/>
                </a:moveTo>
                <a:lnTo>
                  <a:pt x="630212" y="1604329"/>
                </a:lnTo>
                <a:lnTo>
                  <a:pt x="423936" y="1194457"/>
                </a:lnTo>
                <a:lnTo>
                  <a:pt x="543563" y="1194457"/>
                </a:lnTo>
                <a:lnTo>
                  <a:pt x="609116" y="1325388"/>
                </a:lnTo>
                <a:lnTo>
                  <a:pt x="721922" y="1325388"/>
                </a:lnTo>
                <a:lnTo>
                  <a:pt x="676758" y="1460673"/>
                </a:lnTo>
                <a:lnTo>
                  <a:pt x="747080" y="1604329"/>
                </a:lnTo>
                <a:close/>
              </a:path>
              <a:path w="1500504" h="1711960">
                <a:moveTo>
                  <a:pt x="1499859" y="1604329"/>
                </a:moveTo>
                <a:lnTo>
                  <a:pt x="1390017" y="1604329"/>
                </a:lnTo>
                <a:lnTo>
                  <a:pt x="1387520" y="1556501"/>
                </a:lnTo>
                <a:lnTo>
                  <a:pt x="1379728" y="1510158"/>
                </a:lnTo>
                <a:lnTo>
                  <a:pt x="1366938" y="1465602"/>
                </a:lnTo>
                <a:lnTo>
                  <a:pt x="1349449" y="1423131"/>
                </a:lnTo>
                <a:lnTo>
                  <a:pt x="1327561" y="1383046"/>
                </a:lnTo>
                <a:lnTo>
                  <a:pt x="1301571" y="1345648"/>
                </a:lnTo>
                <a:lnTo>
                  <a:pt x="1271780" y="1311235"/>
                </a:lnTo>
                <a:lnTo>
                  <a:pt x="1238485" y="1280107"/>
                </a:lnTo>
                <a:lnTo>
                  <a:pt x="1201986" y="1252566"/>
                </a:lnTo>
                <a:lnTo>
                  <a:pt x="1162581" y="1228910"/>
                </a:lnTo>
                <a:lnTo>
                  <a:pt x="1120570" y="1209441"/>
                </a:lnTo>
                <a:lnTo>
                  <a:pt x="1076250" y="1194457"/>
                </a:lnTo>
                <a:lnTo>
                  <a:pt x="1302520" y="1194457"/>
                </a:lnTo>
                <a:lnTo>
                  <a:pt x="1344565" y="1232370"/>
                </a:lnTo>
                <a:lnTo>
                  <a:pt x="1375242" y="1266193"/>
                </a:lnTo>
                <a:lnTo>
                  <a:pt x="1403006" y="1302531"/>
                </a:lnTo>
                <a:lnTo>
                  <a:pt x="1427672" y="1341197"/>
                </a:lnTo>
                <a:lnTo>
                  <a:pt x="1449054" y="1382006"/>
                </a:lnTo>
                <a:lnTo>
                  <a:pt x="1466966" y="1424772"/>
                </a:lnTo>
                <a:lnTo>
                  <a:pt x="1481221" y="1469310"/>
                </a:lnTo>
                <a:lnTo>
                  <a:pt x="1491634" y="1515434"/>
                </a:lnTo>
                <a:lnTo>
                  <a:pt x="1498018" y="1562958"/>
                </a:lnTo>
                <a:lnTo>
                  <a:pt x="1499859" y="1604329"/>
                </a:lnTo>
                <a:close/>
              </a:path>
              <a:path w="1500504" h="1711960">
                <a:moveTo>
                  <a:pt x="869974" y="1604329"/>
                </a:moveTo>
                <a:lnTo>
                  <a:pt x="747080" y="1604329"/>
                </a:lnTo>
                <a:lnTo>
                  <a:pt x="823428" y="1460673"/>
                </a:lnTo>
                <a:lnTo>
                  <a:pt x="750093" y="1241003"/>
                </a:lnTo>
                <a:lnTo>
                  <a:pt x="862989" y="1241003"/>
                </a:lnTo>
                <a:lnTo>
                  <a:pt x="891071" y="1325388"/>
                </a:lnTo>
                <a:lnTo>
                  <a:pt x="1010356" y="1325388"/>
                </a:lnTo>
                <a:lnTo>
                  <a:pt x="869974" y="1604329"/>
                </a:lnTo>
                <a:close/>
              </a:path>
            </a:pathLst>
          </a:custGeom>
          <a:solidFill>
            <a:srgbClr val="60A8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987924" y="3978275"/>
            <a:ext cx="1450340" cy="76454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sz="2000" spc="130" dirty="0">
                <a:solidFill>
                  <a:srgbClr val="60A8FF"/>
                </a:solidFill>
                <a:latin typeface="Cambria"/>
                <a:cs typeface="Cambria"/>
              </a:rPr>
              <a:t>Ayesha</a:t>
            </a:r>
            <a:r>
              <a:rPr sz="2000" spc="25" dirty="0">
                <a:solidFill>
                  <a:srgbClr val="60A8FF"/>
                </a:solidFill>
                <a:latin typeface="Cambria"/>
                <a:cs typeface="Cambria"/>
              </a:rPr>
              <a:t> </a:t>
            </a:r>
            <a:r>
              <a:rPr sz="2000" spc="70" dirty="0">
                <a:solidFill>
                  <a:srgbClr val="60A8FF"/>
                </a:solidFill>
                <a:latin typeface="Cambria"/>
                <a:cs typeface="Cambria"/>
              </a:rPr>
              <a:t>Bibi</a:t>
            </a:r>
            <a:endParaRPr sz="2000">
              <a:latin typeface="Cambria"/>
              <a:cs typeface="Cambria"/>
            </a:endParaRPr>
          </a:p>
          <a:p>
            <a:pPr marL="6350" algn="ctr">
              <a:lnSpc>
                <a:spcPct val="100000"/>
              </a:lnSpc>
              <a:spcBef>
                <a:spcPts val="1775"/>
              </a:spcBef>
            </a:pPr>
            <a:r>
              <a:rPr sz="1350" b="1" spc="-10" dirty="0">
                <a:solidFill>
                  <a:srgbClr val="D5E4EF"/>
                </a:solidFill>
                <a:latin typeface="Roboto"/>
                <a:cs typeface="Roboto"/>
              </a:rPr>
              <a:t>SP20_BCS_152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736681" y="2019299"/>
            <a:ext cx="1500505" cy="1714500"/>
          </a:xfrm>
          <a:custGeom>
            <a:avLst/>
            <a:gdLst/>
            <a:ahLst/>
            <a:cxnLst/>
            <a:rect l="l" t="t" r="r" b="b"/>
            <a:pathLst>
              <a:path w="1500504" h="1714500">
                <a:moveTo>
                  <a:pt x="750093" y="857249"/>
                </a:moveTo>
                <a:lnTo>
                  <a:pt x="703385" y="854734"/>
                </a:lnTo>
                <a:lnTo>
                  <a:pt x="658136" y="847363"/>
                </a:lnTo>
                <a:lnTo>
                  <a:pt x="614605" y="835397"/>
                </a:lnTo>
                <a:lnTo>
                  <a:pt x="573055" y="819098"/>
                </a:lnTo>
                <a:lnTo>
                  <a:pt x="533747" y="798728"/>
                </a:lnTo>
                <a:lnTo>
                  <a:pt x="496942" y="774547"/>
                </a:lnTo>
                <a:lnTo>
                  <a:pt x="462902" y="746818"/>
                </a:lnTo>
                <a:lnTo>
                  <a:pt x="431888" y="715803"/>
                </a:lnTo>
                <a:lnTo>
                  <a:pt x="404161" y="681761"/>
                </a:lnTo>
                <a:lnTo>
                  <a:pt x="379983" y="644956"/>
                </a:lnTo>
                <a:lnTo>
                  <a:pt x="359614" y="605648"/>
                </a:lnTo>
                <a:lnTo>
                  <a:pt x="343317" y="564100"/>
                </a:lnTo>
                <a:lnTo>
                  <a:pt x="331353" y="520572"/>
                </a:lnTo>
                <a:lnTo>
                  <a:pt x="323983" y="475326"/>
                </a:lnTo>
                <a:lnTo>
                  <a:pt x="321468" y="428624"/>
                </a:lnTo>
                <a:lnTo>
                  <a:pt x="323983" y="381923"/>
                </a:lnTo>
                <a:lnTo>
                  <a:pt x="331353" y="336677"/>
                </a:lnTo>
                <a:lnTo>
                  <a:pt x="343317" y="293149"/>
                </a:lnTo>
                <a:lnTo>
                  <a:pt x="359614" y="251601"/>
                </a:lnTo>
                <a:lnTo>
                  <a:pt x="379982" y="212293"/>
                </a:lnTo>
                <a:lnTo>
                  <a:pt x="404161" y="175488"/>
                </a:lnTo>
                <a:lnTo>
                  <a:pt x="431888" y="141446"/>
                </a:lnTo>
                <a:lnTo>
                  <a:pt x="462902" y="110431"/>
                </a:lnTo>
                <a:lnTo>
                  <a:pt x="496942" y="82702"/>
                </a:lnTo>
                <a:lnTo>
                  <a:pt x="533747" y="58521"/>
                </a:lnTo>
                <a:lnTo>
                  <a:pt x="573055" y="38151"/>
                </a:lnTo>
                <a:lnTo>
                  <a:pt x="614605" y="21852"/>
                </a:lnTo>
                <a:lnTo>
                  <a:pt x="658136" y="9886"/>
                </a:lnTo>
                <a:lnTo>
                  <a:pt x="703385" y="2515"/>
                </a:lnTo>
                <a:lnTo>
                  <a:pt x="750093" y="0"/>
                </a:lnTo>
                <a:lnTo>
                  <a:pt x="796801" y="2515"/>
                </a:lnTo>
                <a:lnTo>
                  <a:pt x="842051" y="9886"/>
                </a:lnTo>
                <a:lnTo>
                  <a:pt x="885582" y="21852"/>
                </a:lnTo>
                <a:lnTo>
                  <a:pt x="927132" y="38151"/>
                </a:lnTo>
                <a:lnTo>
                  <a:pt x="966440" y="58521"/>
                </a:lnTo>
                <a:lnTo>
                  <a:pt x="1003245" y="82702"/>
                </a:lnTo>
                <a:lnTo>
                  <a:pt x="1033265" y="107156"/>
                </a:lnTo>
                <a:lnTo>
                  <a:pt x="750093" y="107156"/>
                </a:lnTo>
                <a:lnTo>
                  <a:pt x="702679" y="110647"/>
                </a:lnTo>
                <a:lnTo>
                  <a:pt x="657395" y="120788"/>
                </a:lnTo>
                <a:lnTo>
                  <a:pt x="614743" y="137077"/>
                </a:lnTo>
                <a:lnTo>
                  <a:pt x="575227" y="159013"/>
                </a:lnTo>
                <a:lnTo>
                  <a:pt x="539348" y="186096"/>
                </a:lnTo>
                <a:lnTo>
                  <a:pt x="507610" y="217825"/>
                </a:lnTo>
                <a:lnTo>
                  <a:pt x="480516" y="253699"/>
                </a:lnTo>
                <a:lnTo>
                  <a:pt x="458567" y="293216"/>
                </a:lnTo>
                <a:lnTo>
                  <a:pt x="442268" y="335877"/>
                </a:lnTo>
                <a:lnTo>
                  <a:pt x="432119" y="381180"/>
                </a:lnTo>
                <a:lnTo>
                  <a:pt x="428624" y="428624"/>
                </a:lnTo>
                <a:lnTo>
                  <a:pt x="432121" y="476061"/>
                </a:lnTo>
                <a:lnTo>
                  <a:pt x="442271" y="521360"/>
                </a:lnTo>
                <a:lnTo>
                  <a:pt x="458546" y="563975"/>
                </a:lnTo>
                <a:lnTo>
                  <a:pt x="480516" y="603535"/>
                </a:lnTo>
                <a:lnTo>
                  <a:pt x="507606" y="639410"/>
                </a:lnTo>
                <a:lnTo>
                  <a:pt x="539339" y="671141"/>
                </a:lnTo>
                <a:lnTo>
                  <a:pt x="575213" y="698227"/>
                </a:lnTo>
                <a:lnTo>
                  <a:pt x="614728" y="720167"/>
                </a:lnTo>
                <a:lnTo>
                  <a:pt x="657382" y="736458"/>
                </a:lnTo>
                <a:lnTo>
                  <a:pt x="702680" y="746601"/>
                </a:lnTo>
                <a:lnTo>
                  <a:pt x="750093" y="750093"/>
                </a:lnTo>
                <a:lnTo>
                  <a:pt x="1033265" y="750093"/>
                </a:lnTo>
                <a:lnTo>
                  <a:pt x="1003245" y="774547"/>
                </a:lnTo>
                <a:lnTo>
                  <a:pt x="966440" y="798728"/>
                </a:lnTo>
                <a:lnTo>
                  <a:pt x="927132" y="819098"/>
                </a:lnTo>
                <a:lnTo>
                  <a:pt x="885582" y="835397"/>
                </a:lnTo>
                <a:lnTo>
                  <a:pt x="842051" y="847363"/>
                </a:lnTo>
                <a:lnTo>
                  <a:pt x="796801" y="854734"/>
                </a:lnTo>
                <a:lnTo>
                  <a:pt x="750093" y="857249"/>
                </a:lnTo>
                <a:close/>
              </a:path>
              <a:path w="1500504" h="1714500">
                <a:moveTo>
                  <a:pt x="1033265" y="750093"/>
                </a:moveTo>
                <a:lnTo>
                  <a:pt x="750093" y="750093"/>
                </a:lnTo>
                <a:lnTo>
                  <a:pt x="797548" y="746599"/>
                </a:lnTo>
                <a:lnTo>
                  <a:pt x="842862" y="736450"/>
                </a:lnTo>
                <a:lnTo>
                  <a:pt x="885531" y="720150"/>
                </a:lnTo>
                <a:lnTo>
                  <a:pt x="925053" y="698202"/>
                </a:lnTo>
                <a:lnTo>
                  <a:pt x="960927" y="671107"/>
                </a:lnTo>
                <a:lnTo>
                  <a:pt x="992652" y="639369"/>
                </a:lnTo>
                <a:lnTo>
                  <a:pt x="1019729" y="603491"/>
                </a:lnTo>
                <a:lnTo>
                  <a:pt x="1041657" y="563975"/>
                </a:lnTo>
                <a:lnTo>
                  <a:pt x="1057938" y="521323"/>
                </a:lnTo>
                <a:lnTo>
                  <a:pt x="1068070" y="476061"/>
                </a:lnTo>
                <a:lnTo>
                  <a:pt x="1071562" y="428624"/>
                </a:lnTo>
                <a:lnTo>
                  <a:pt x="1068070" y="381180"/>
                </a:lnTo>
                <a:lnTo>
                  <a:pt x="1057930" y="335877"/>
                </a:lnTo>
                <a:lnTo>
                  <a:pt x="1041603" y="293149"/>
                </a:lnTo>
                <a:lnTo>
                  <a:pt x="1019704" y="253699"/>
                </a:lnTo>
                <a:lnTo>
                  <a:pt x="992621" y="217825"/>
                </a:lnTo>
                <a:lnTo>
                  <a:pt x="960893" y="186096"/>
                </a:lnTo>
                <a:lnTo>
                  <a:pt x="925019" y="159013"/>
                </a:lnTo>
                <a:lnTo>
                  <a:pt x="885501" y="137077"/>
                </a:lnTo>
                <a:lnTo>
                  <a:pt x="842841" y="120788"/>
                </a:lnTo>
                <a:lnTo>
                  <a:pt x="797538" y="110647"/>
                </a:lnTo>
                <a:lnTo>
                  <a:pt x="750093" y="107156"/>
                </a:lnTo>
                <a:lnTo>
                  <a:pt x="1033265" y="107156"/>
                </a:lnTo>
                <a:lnTo>
                  <a:pt x="1068299" y="141446"/>
                </a:lnTo>
                <a:lnTo>
                  <a:pt x="1096026" y="175488"/>
                </a:lnTo>
                <a:lnTo>
                  <a:pt x="1120204" y="212293"/>
                </a:lnTo>
                <a:lnTo>
                  <a:pt x="1140572" y="251601"/>
                </a:lnTo>
                <a:lnTo>
                  <a:pt x="1156888" y="293216"/>
                </a:lnTo>
                <a:lnTo>
                  <a:pt x="1168833" y="336677"/>
                </a:lnTo>
                <a:lnTo>
                  <a:pt x="1176203" y="381923"/>
                </a:lnTo>
                <a:lnTo>
                  <a:pt x="1178718" y="428624"/>
                </a:lnTo>
                <a:lnTo>
                  <a:pt x="1176203" y="475326"/>
                </a:lnTo>
                <a:lnTo>
                  <a:pt x="1168833" y="520572"/>
                </a:lnTo>
                <a:lnTo>
                  <a:pt x="1156869" y="564100"/>
                </a:lnTo>
                <a:lnTo>
                  <a:pt x="1140572" y="605648"/>
                </a:lnTo>
                <a:lnTo>
                  <a:pt x="1120204" y="644956"/>
                </a:lnTo>
                <a:lnTo>
                  <a:pt x="1096026" y="681761"/>
                </a:lnTo>
                <a:lnTo>
                  <a:pt x="1068299" y="715803"/>
                </a:lnTo>
                <a:lnTo>
                  <a:pt x="1037285" y="746818"/>
                </a:lnTo>
                <a:lnTo>
                  <a:pt x="1033265" y="750093"/>
                </a:lnTo>
                <a:close/>
              </a:path>
              <a:path w="1500504" h="1714500">
                <a:moveTo>
                  <a:pt x="1384190" y="1714399"/>
                </a:moveTo>
                <a:lnTo>
                  <a:pt x="116063" y="1714399"/>
                </a:lnTo>
                <a:lnTo>
                  <a:pt x="70889" y="1705272"/>
                </a:lnTo>
                <a:lnTo>
                  <a:pt x="33996" y="1680385"/>
                </a:lnTo>
                <a:lnTo>
                  <a:pt x="9121" y="1643481"/>
                </a:lnTo>
                <a:lnTo>
                  <a:pt x="0" y="1598302"/>
                </a:lnTo>
                <a:lnTo>
                  <a:pt x="1924" y="1550712"/>
                </a:lnTo>
                <a:lnTo>
                  <a:pt x="7597" y="1504180"/>
                </a:lnTo>
                <a:lnTo>
                  <a:pt x="16869" y="1458857"/>
                </a:lnTo>
                <a:lnTo>
                  <a:pt x="29591" y="1414891"/>
                </a:lnTo>
                <a:lnTo>
                  <a:pt x="45614" y="1372431"/>
                </a:lnTo>
                <a:lnTo>
                  <a:pt x="64787" y="1331628"/>
                </a:lnTo>
                <a:lnTo>
                  <a:pt x="86961" y="1292631"/>
                </a:lnTo>
                <a:lnTo>
                  <a:pt x="111987" y="1255589"/>
                </a:lnTo>
                <a:lnTo>
                  <a:pt x="139716" y="1220652"/>
                </a:lnTo>
                <a:lnTo>
                  <a:pt x="169997" y="1187969"/>
                </a:lnTo>
                <a:lnTo>
                  <a:pt x="202681" y="1157689"/>
                </a:lnTo>
                <a:lnTo>
                  <a:pt x="237620" y="1129962"/>
                </a:lnTo>
                <a:lnTo>
                  <a:pt x="274662" y="1104938"/>
                </a:lnTo>
                <a:lnTo>
                  <a:pt x="313659" y="1082765"/>
                </a:lnTo>
                <a:lnTo>
                  <a:pt x="354461" y="1063593"/>
                </a:lnTo>
                <a:lnTo>
                  <a:pt x="396919" y="1047572"/>
                </a:lnTo>
                <a:lnTo>
                  <a:pt x="440883" y="1034852"/>
                </a:lnTo>
                <a:lnTo>
                  <a:pt x="486204" y="1025580"/>
                </a:lnTo>
                <a:lnTo>
                  <a:pt x="532732" y="1019908"/>
                </a:lnTo>
                <a:lnTo>
                  <a:pt x="580318" y="1017984"/>
                </a:lnTo>
                <a:lnTo>
                  <a:pt x="919869" y="1017984"/>
                </a:lnTo>
                <a:lnTo>
                  <a:pt x="967459" y="1019908"/>
                </a:lnTo>
                <a:lnTo>
                  <a:pt x="1013991" y="1025580"/>
                </a:lnTo>
                <a:lnTo>
                  <a:pt x="1059314" y="1034852"/>
                </a:lnTo>
                <a:lnTo>
                  <a:pt x="1103280" y="1047572"/>
                </a:lnTo>
                <a:lnTo>
                  <a:pt x="1145739" y="1063593"/>
                </a:lnTo>
                <a:lnTo>
                  <a:pt x="1186542" y="1082765"/>
                </a:lnTo>
                <a:lnTo>
                  <a:pt x="1225539" y="1104938"/>
                </a:lnTo>
                <a:lnTo>
                  <a:pt x="580318" y="1125140"/>
                </a:lnTo>
                <a:lnTo>
                  <a:pt x="532016" y="1127588"/>
                </a:lnTo>
                <a:lnTo>
                  <a:pt x="485091" y="1134772"/>
                </a:lnTo>
                <a:lnTo>
                  <a:pt x="439785" y="1146452"/>
                </a:lnTo>
                <a:lnTo>
                  <a:pt x="396336" y="1162388"/>
                </a:lnTo>
                <a:lnTo>
                  <a:pt x="354985" y="1182341"/>
                </a:lnTo>
                <a:lnTo>
                  <a:pt x="315971" y="1206070"/>
                </a:lnTo>
                <a:lnTo>
                  <a:pt x="279534" y="1233336"/>
                </a:lnTo>
                <a:lnTo>
                  <a:pt x="245915" y="1263899"/>
                </a:lnTo>
                <a:lnTo>
                  <a:pt x="215352" y="1297519"/>
                </a:lnTo>
                <a:lnTo>
                  <a:pt x="188086" y="1333955"/>
                </a:lnTo>
                <a:lnTo>
                  <a:pt x="164357" y="1372969"/>
                </a:lnTo>
                <a:lnTo>
                  <a:pt x="144404" y="1414321"/>
                </a:lnTo>
                <a:lnTo>
                  <a:pt x="128468" y="1457769"/>
                </a:lnTo>
                <a:lnTo>
                  <a:pt x="116788" y="1503076"/>
                </a:lnTo>
                <a:lnTo>
                  <a:pt x="109604" y="1550000"/>
                </a:lnTo>
                <a:lnTo>
                  <a:pt x="107156" y="1598302"/>
                </a:lnTo>
                <a:lnTo>
                  <a:pt x="107156" y="1603325"/>
                </a:lnTo>
                <a:lnTo>
                  <a:pt x="111174" y="1607343"/>
                </a:lnTo>
                <a:lnTo>
                  <a:pt x="1498368" y="1607343"/>
                </a:lnTo>
                <a:lnTo>
                  <a:pt x="1491076" y="1643580"/>
                </a:lnTo>
                <a:lnTo>
                  <a:pt x="1466223" y="1680498"/>
                </a:lnTo>
                <a:lnTo>
                  <a:pt x="1429354" y="1705342"/>
                </a:lnTo>
                <a:lnTo>
                  <a:pt x="1384190" y="1714399"/>
                </a:lnTo>
                <a:close/>
              </a:path>
              <a:path w="1500504" h="1714500">
                <a:moveTo>
                  <a:pt x="1498368" y="1607343"/>
                </a:moveTo>
                <a:lnTo>
                  <a:pt x="1389012" y="1607343"/>
                </a:lnTo>
                <a:lnTo>
                  <a:pt x="1393031" y="1603325"/>
                </a:lnTo>
                <a:lnTo>
                  <a:pt x="1393031" y="1598302"/>
                </a:lnTo>
                <a:lnTo>
                  <a:pt x="1390583" y="1550000"/>
                </a:lnTo>
                <a:lnTo>
                  <a:pt x="1383398" y="1503076"/>
                </a:lnTo>
                <a:lnTo>
                  <a:pt x="1371717" y="1457769"/>
                </a:lnTo>
                <a:lnTo>
                  <a:pt x="1355777" y="1414321"/>
                </a:lnTo>
                <a:lnTo>
                  <a:pt x="1335819" y="1372969"/>
                </a:lnTo>
                <a:lnTo>
                  <a:pt x="1312083" y="1333955"/>
                </a:lnTo>
                <a:lnTo>
                  <a:pt x="1284806" y="1297519"/>
                </a:lnTo>
                <a:lnTo>
                  <a:pt x="1254230" y="1263899"/>
                </a:lnTo>
                <a:lnTo>
                  <a:pt x="1220593" y="1233336"/>
                </a:lnTo>
                <a:lnTo>
                  <a:pt x="1184134" y="1206070"/>
                </a:lnTo>
                <a:lnTo>
                  <a:pt x="1145093" y="1182341"/>
                </a:lnTo>
                <a:lnTo>
                  <a:pt x="1103709" y="1162388"/>
                </a:lnTo>
                <a:lnTo>
                  <a:pt x="1060222" y="1146452"/>
                </a:lnTo>
                <a:lnTo>
                  <a:pt x="1014871" y="1134772"/>
                </a:lnTo>
                <a:lnTo>
                  <a:pt x="967895" y="1127588"/>
                </a:lnTo>
                <a:lnTo>
                  <a:pt x="919534" y="1125140"/>
                </a:lnTo>
                <a:lnTo>
                  <a:pt x="1255444" y="1125140"/>
                </a:lnTo>
                <a:lnTo>
                  <a:pt x="1297519" y="1157689"/>
                </a:lnTo>
                <a:lnTo>
                  <a:pt x="1330202" y="1187969"/>
                </a:lnTo>
                <a:lnTo>
                  <a:pt x="1360482" y="1220652"/>
                </a:lnTo>
                <a:lnTo>
                  <a:pt x="1388209" y="1255589"/>
                </a:lnTo>
                <a:lnTo>
                  <a:pt x="1413233" y="1292631"/>
                </a:lnTo>
                <a:lnTo>
                  <a:pt x="1435406" y="1331629"/>
                </a:lnTo>
                <a:lnTo>
                  <a:pt x="1454578" y="1372431"/>
                </a:lnTo>
                <a:lnTo>
                  <a:pt x="1470598" y="1414891"/>
                </a:lnTo>
                <a:lnTo>
                  <a:pt x="1483319" y="1458857"/>
                </a:lnTo>
                <a:lnTo>
                  <a:pt x="1492591" y="1504180"/>
                </a:lnTo>
                <a:lnTo>
                  <a:pt x="1498263" y="1550712"/>
                </a:lnTo>
                <a:lnTo>
                  <a:pt x="1500187" y="1598302"/>
                </a:lnTo>
                <a:lnTo>
                  <a:pt x="1498368" y="1607343"/>
                </a:lnTo>
                <a:close/>
              </a:path>
            </a:pathLst>
          </a:custGeom>
          <a:solidFill>
            <a:srgbClr val="60A8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378700" y="3978275"/>
            <a:ext cx="2216785" cy="76454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sz="2000" spc="140" dirty="0">
                <a:solidFill>
                  <a:srgbClr val="60A8FF"/>
                </a:solidFill>
                <a:latin typeface="Cambria"/>
                <a:cs typeface="Cambria"/>
              </a:rPr>
              <a:t>Abdullah</a:t>
            </a:r>
            <a:r>
              <a:rPr sz="2000" dirty="0">
                <a:solidFill>
                  <a:srgbClr val="60A8FF"/>
                </a:solidFill>
                <a:latin typeface="Cambria"/>
                <a:cs typeface="Cambria"/>
              </a:rPr>
              <a:t> </a:t>
            </a:r>
            <a:r>
              <a:rPr sz="2000" spc="145" dirty="0">
                <a:solidFill>
                  <a:srgbClr val="60A8FF"/>
                </a:solidFill>
                <a:latin typeface="Cambria"/>
                <a:cs typeface="Cambria"/>
              </a:rPr>
              <a:t>Waheed</a:t>
            </a:r>
            <a:endParaRPr sz="2000">
              <a:latin typeface="Cambria"/>
              <a:cs typeface="Cambria"/>
            </a:endParaRPr>
          </a:p>
          <a:p>
            <a:pPr marL="2540" algn="ctr">
              <a:lnSpc>
                <a:spcPct val="100000"/>
              </a:lnSpc>
              <a:spcBef>
                <a:spcPts val="1775"/>
              </a:spcBef>
            </a:pPr>
            <a:r>
              <a:rPr sz="1350" b="1" spc="-10" dirty="0">
                <a:solidFill>
                  <a:srgbClr val="D5E4EF"/>
                </a:solidFill>
                <a:latin typeface="Roboto"/>
                <a:cs typeface="Roboto"/>
              </a:rPr>
              <a:t>SP20_BCS_043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9772" y="584200"/>
            <a:ext cx="6172200" cy="515526"/>
          </a:xfrm>
        </p:spPr>
        <p:txBody>
          <a:bodyPr/>
          <a:lstStyle/>
          <a:p>
            <a:pPr algn="ctr"/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Techniques in Computer Vision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46200"/>
            <a:ext cx="76200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297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0007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16487" y="1882775"/>
            <a:ext cx="172529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229" dirty="0"/>
              <a:t>Problem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949007" y="2631439"/>
            <a:ext cx="9531984" cy="22007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79545" marR="447040">
              <a:lnSpc>
                <a:spcPct val="148100"/>
              </a:lnSpc>
              <a:spcBef>
                <a:spcPts val="100"/>
              </a:spcBef>
            </a:pPr>
            <a:r>
              <a:rPr sz="1800" spc="-20" dirty="0">
                <a:latin typeface="+mn-lt"/>
              </a:rPr>
              <a:t>Manually </a:t>
            </a:r>
            <a:r>
              <a:rPr sz="1800" spc="-15" dirty="0">
                <a:latin typeface="+mn-lt"/>
              </a:rPr>
              <a:t>analyzing </a:t>
            </a:r>
            <a:r>
              <a:rPr sz="1800" spc="-10" dirty="0">
                <a:latin typeface="+mn-lt"/>
              </a:rPr>
              <a:t>the </a:t>
            </a:r>
            <a:r>
              <a:rPr sz="1800" spc="-25" dirty="0">
                <a:latin typeface="+mn-lt"/>
              </a:rPr>
              <a:t>quality </a:t>
            </a:r>
            <a:r>
              <a:rPr sz="1800" spc="-10" dirty="0">
                <a:latin typeface="+mn-lt"/>
              </a:rPr>
              <a:t>and </a:t>
            </a:r>
            <a:r>
              <a:rPr sz="1800" spc="-25" dirty="0">
                <a:latin typeface="+mn-lt"/>
              </a:rPr>
              <a:t>classification </a:t>
            </a:r>
            <a:r>
              <a:rPr sz="1800" spc="-30" dirty="0">
                <a:latin typeface="+mn-lt"/>
              </a:rPr>
              <a:t>is </a:t>
            </a:r>
            <a:r>
              <a:rPr sz="1800" spc="-15" dirty="0">
                <a:latin typeface="+mn-lt"/>
              </a:rPr>
              <a:t>hectic </a:t>
            </a:r>
            <a:r>
              <a:rPr sz="1800" spc="-10" dirty="0">
                <a:latin typeface="+mn-lt"/>
              </a:rPr>
              <a:t>for </a:t>
            </a:r>
            <a:r>
              <a:rPr sz="1800" dirty="0">
                <a:latin typeface="+mn-lt"/>
              </a:rPr>
              <a:t>farmer </a:t>
            </a:r>
            <a:r>
              <a:rPr sz="1800" spc="-325" dirty="0">
                <a:latin typeface="+mn-lt"/>
              </a:rPr>
              <a:t> </a:t>
            </a:r>
            <a:r>
              <a:rPr sz="1800" spc="-25" dirty="0">
                <a:latin typeface="+mn-lt"/>
              </a:rPr>
              <a:t>considering</a:t>
            </a:r>
            <a:r>
              <a:rPr sz="1800" spc="-45" dirty="0">
                <a:latin typeface="+mn-lt"/>
              </a:rPr>
              <a:t> </a:t>
            </a:r>
            <a:r>
              <a:rPr sz="1800" spc="-10" dirty="0">
                <a:latin typeface="+mn-lt"/>
              </a:rPr>
              <a:t>the</a:t>
            </a:r>
            <a:r>
              <a:rPr sz="1800" spc="-5" dirty="0">
                <a:latin typeface="+mn-lt"/>
              </a:rPr>
              <a:t> </a:t>
            </a:r>
            <a:r>
              <a:rPr sz="1800" spc="-15" dirty="0">
                <a:latin typeface="+mn-lt"/>
              </a:rPr>
              <a:t>huge</a:t>
            </a:r>
            <a:r>
              <a:rPr sz="1800" spc="-5" dirty="0">
                <a:latin typeface="+mn-lt"/>
              </a:rPr>
              <a:t> </a:t>
            </a:r>
            <a:r>
              <a:rPr sz="1800" spc="-10" dirty="0">
                <a:latin typeface="+mn-lt"/>
              </a:rPr>
              <a:t>amount</a:t>
            </a:r>
            <a:r>
              <a:rPr sz="1800" spc="-30" dirty="0">
                <a:latin typeface="+mn-lt"/>
              </a:rPr>
              <a:t> </a:t>
            </a:r>
            <a:r>
              <a:rPr sz="1800" dirty="0">
                <a:latin typeface="+mn-lt"/>
              </a:rPr>
              <a:t>of</a:t>
            </a:r>
            <a:r>
              <a:rPr sz="1800" spc="-55" dirty="0">
                <a:latin typeface="+mn-lt"/>
              </a:rPr>
              <a:t> </a:t>
            </a:r>
            <a:r>
              <a:rPr sz="1800" spc="-5" dirty="0">
                <a:latin typeface="+mn-lt"/>
              </a:rPr>
              <a:t>vegetables…</a:t>
            </a:r>
          </a:p>
          <a:p>
            <a:pPr marL="3979545" marR="5080">
              <a:lnSpc>
                <a:spcPct val="148100"/>
              </a:lnSpc>
              <a:spcBef>
                <a:spcPts val="1425"/>
              </a:spcBef>
            </a:pPr>
            <a:r>
              <a:rPr sz="1800" spc="20" dirty="0">
                <a:latin typeface="+mn-lt"/>
              </a:rPr>
              <a:t>Need </a:t>
            </a:r>
            <a:r>
              <a:rPr sz="1800" spc="-20" dirty="0">
                <a:latin typeface="+mn-lt"/>
              </a:rPr>
              <a:t>assistance </a:t>
            </a:r>
            <a:r>
              <a:rPr sz="1800" spc="-10" dirty="0">
                <a:latin typeface="+mn-lt"/>
              </a:rPr>
              <a:t>for that </a:t>
            </a:r>
            <a:r>
              <a:rPr sz="1800" spc="-20" dirty="0">
                <a:latin typeface="+mn-lt"/>
              </a:rPr>
              <a:t>so </a:t>
            </a:r>
            <a:r>
              <a:rPr sz="1800" spc="-10" dirty="0">
                <a:latin typeface="+mn-lt"/>
              </a:rPr>
              <a:t>the </a:t>
            </a:r>
            <a:r>
              <a:rPr sz="1800" dirty="0">
                <a:latin typeface="+mn-lt"/>
              </a:rPr>
              <a:t>Computer </a:t>
            </a:r>
            <a:r>
              <a:rPr sz="1800" spc="-30" dirty="0">
                <a:latin typeface="+mn-lt"/>
              </a:rPr>
              <a:t>vision </a:t>
            </a:r>
            <a:r>
              <a:rPr sz="1800" spc="-15" dirty="0">
                <a:latin typeface="+mn-lt"/>
              </a:rPr>
              <a:t>technique </a:t>
            </a:r>
            <a:r>
              <a:rPr sz="1800" spc="-20" dirty="0">
                <a:latin typeface="+mn-lt"/>
              </a:rPr>
              <a:t>will accurately </a:t>
            </a:r>
            <a:r>
              <a:rPr sz="1800" spc="-330" dirty="0">
                <a:latin typeface="+mn-lt"/>
              </a:rPr>
              <a:t> </a:t>
            </a:r>
            <a:r>
              <a:rPr sz="1800" spc="-5" dirty="0">
                <a:latin typeface="+mn-lt"/>
              </a:rPr>
              <a:t>detect</a:t>
            </a:r>
            <a:r>
              <a:rPr sz="1800" spc="-30" dirty="0">
                <a:latin typeface="+mn-lt"/>
              </a:rPr>
              <a:t> </a:t>
            </a:r>
            <a:r>
              <a:rPr sz="1800" spc="-10" dirty="0">
                <a:latin typeface="+mn-lt"/>
              </a:rPr>
              <a:t>the</a:t>
            </a:r>
            <a:r>
              <a:rPr sz="1800" spc="-5" dirty="0">
                <a:latin typeface="+mn-lt"/>
              </a:rPr>
              <a:t> </a:t>
            </a:r>
            <a:r>
              <a:rPr sz="1800" spc="-25" dirty="0">
                <a:latin typeface="+mn-lt"/>
              </a:rPr>
              <a:t>class</a:t>
            </a:r>
            <a:r>
              <a:rPr sz="1800" spc="-65" dirty="0">
                <a:latin typeface="+mn-lt"/>
              </a:rPr>
              <a:t> </a:t>
            </a:r>
            <a:r>
              <a:rPr sz="1800" dirty="0">
                <a:latin typeface="+mn-lt"/>
              </a:rPr>
              <a:t>of</a:t>
            </a:r>
            <a:r>
              <a:rPr sz="1800" spc="-55" dirty="0">
                <a:latin typeface="+mn-lt"/>
              </a:rPr>
              <a:t> </a:t>
            </a:r>
            <a:r>
              <a:rPr sz="1800" spc="-5" dirty="0">
                <a:latin typeface="+mn-lt"/>
              </a:rPr>
              <a:t>vegetable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193800"/>
            <a:ext cx="5327331" cy="515526"/>
          </a:xfrm>
        </p:spPr>
        <p:txBody>
          <a:bodyPr/>
          <a:lstStyle/>
          <a:p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Proposed Solution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572000" cy="5918200"/>
          </a:xfrm>
        </p:spPr>
      </p:pic>
      <p:sp>
        <p:nvSpPr>
          <p:cNvPr id="6" name="TextBox 5"/>
          <p:cNvSpPr txBox="1"/>
          <p:nvPr/>
        </p:nvSpPr>
        <p:spPr>
          <a:xfrm>
            <a:off x="1219200" y="2032000"/>
            <a:ext cx="5257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purposed solution has the potential to assist farmers to be more efficiently and accurately diagnose the class of different vegetables on a large scale Automation in detecting the different classes of vegetables by using the </a:t>
            </a:r>
            <a:r>
              <a:rPr lang="en-US" dirty="0" smtClean="0">
                <a:solidFill>
                  <a:schemeClr val="bg1"/>
                </a:solidFill>
              </a:rPr>
              <a:t>deep </a:t>
            </a:r>
            <a:r>
              <a:rPr lang="en-US" dirty="0" smtClean="0">
                <a:solidFill>
                  <a:schemeClr val="bg1"/>
                </a:solidFill>
              </a:rPr>
              <a:t>learning algorithms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10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0007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724400" y="1422400"/>
            <a:ext cx="4717733" cy="53155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97485">
              <a:lnSpc>
                <a:spcPct val="100000"/>
              </a:lnSpc>
              <a:spcBef>
                <a:spcPts val="125"/>
              </a:spcBef>
            </a:pPr>
            <a:r>
              <a:rPr lang="en-US" dirty="0"/>
              <a:t>Dataset Preparation</a:t>
            </a:r>
            <a:endParaRPr spc="229" dirty="0"/>
          </a:p>
        </p:txBody>
      </p:sp>
      <p:sp>
        <p:nvSpPr>
          <p:cNvPr id="4" name="object 4"/>
          <p:cNvSpPr/>
          <p:nvPr/>
        </p:nvSpPr>
        <p:spPr>
          <a:xfrm>
            <a:off x="5105400" y="4622800"/>
            <a:ext cx="4550410" cy="9525"/>
          </a:xfrm>
          <a:custGeom>
            <a:avLst/>
            <a:gdLst/>
            <a:ahLst/>
            <a:cxnLst/>
            <a:rect l="l" t="t" r="r" b="b"/>
            <a:pathLst>
              <a:path w="4550409" h="9525">
                <a:moveTo>
                  <a:pt x="4549940" y="0"/>
                </a:moveTo>
                <a:lnTo>
                  <a:pt x="4549940" y="0"/>
                </a:lnTo>
                <a:lnTo>
                  <a:pt x="0" y="0"/>
                </a:lnTo>
                <a:lnTo>
                  <a:pt x="0" y="9525"/>
                </a:lnTo>
                <a:lnTo>
                  <a:pt x="4549940" y="9525"/>
                </a:lnTo>
                <a:lnTo>
                  <a:pt x="4549940" y="0"/>
                </a:lnTo>
                <a:close/>
              </a:path>
            </a:pathLst>
          </a:custGeom>
          <a:solidFill>
            <a:srgbClr val="589C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76800" y="2603500"/>
            <a:ext cx="5103813" cy="14097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>
              <a:defRPr sz="1350" b="0" i="0">
                <a:solidFill>
                  <a:srgbClr val="D5E4EF"/>
                </a:solidFill>
                <a:latin typeface="Roboto"/>
                <a:ea typeface="+mn-ea"/>
                <a:cs typeface="Roboto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sz="1600" kern="0" dirty="0" smtClean="0"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 have downloaded a part of huge dataset from the internet</a:t>
            </a:r>
            <a:r>
              <a:rPr lang="en-US" sz="1600" kern="0" dirty="0" smtClean="0"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 </a:t>
            </a:r>
            <a:endParaRPr lang="en-US" sz="1600" kern="0" dirty="0" smtClean="0"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600" kern="0" dirty="0"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3"/>
              </a:rPr>
              <a:t>https://housing.com/news/capsicum-plant-how-to-grow-and-care-for-capsicum-annum</a:t>
            </a:r>
            <a:r>
              <a:rPr lang="en-US" sz="1600" kern="0" dirty="0" smtClean="0"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3"/>
              </a:rPr>
              <a:t>/</a:t>
            </a:r>
            <a:endParaRPr lang="en-US" sz="1600" kern="0" dirty="0" smtClean="0"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600" kern="0" dirty="0"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4"/>
              </a:rPr>
              <a:t>https://</a:t>
            </a:r>
            <a:r>
              <a:rPr lang="en-US" sz="1600" kern="0" dirty="0" smtClean="0"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4"/>
              </a:rPr>
              <a:t>patch.com/massachusetts/sharon/storm-bruised-tomatoes-still-useful-in-dishes</a:t>
            </a:r>
            <a:endParaRPr lang="en-US" sz="1600" kern="0" dirty="0" smtClean="0"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en-US" sz="1600" kern="0" dirty="0" smtClean="0"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en-US" sz="1600" kern="0" dirty="0" smtClean="0"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en-US" sz="1600" kern="0" dirty="0"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76600" y="1041400"/>
            <a:ext cx="4271644" cy="515526"/>
          </a:xfrm>
        </p:spPr>
        <p:txBody>
          <a:bodyPr/>
          <a:lstStyle/>
          <a:p>
            <a:r>
              <a:rPr lang="en-US" dirty="0"/>
              <a:t>Dataset Preparation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689100" y="1955800"/>
            <a:ext cx="69215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 was balanced by augmentation as:</a:t>
            </a:r>
          </a:p>
          <a:p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54218"/>
              </p:ext>
            </p:extLst>
          </p:nvPr>
        </p:nvGraphicFramePr>
        <p:xfrm>
          <a:off x="1689100" y="297114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236818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1957407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Classes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of Images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032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Carrot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11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Tomato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279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Capsicum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299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7920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549275"/>
            <a:ext cx="4164329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70" dirty="0"/>
              <a:t>D</a:t>
            </a:r>
            <a:r>
              <a:rPr spc="195" dirty="0"/>
              <a:t>a</a:t>
            </a:r>
            <a:r>
              <a:rPr spc="-480" dirty="0"/>
              <a:t>t</a:t>
            </a:r>
            <a:r>
              <a:rPr spc="190" dirty="0"/>
              <a:t>a</a:t>
            </a:r>
            <a:r>
              <a:rPr spc="-844" dirty="0"/>
              <a:t> </a:t>
            </a:r>
            <a:r>
              <a:rPr spc="345" dirty="0"/>
              <a:t>S</a:t>
            </a:r>
            <a:r>
              <a:rPr spc="45" dirty="0"/>
              <a:t>e</a:t>
            </a:r>
            <a:r>
              <a:rPr spc="-475" dirty="0"/>
              <a:t>t</a:t>
            </a:r>
            <a:r>
              <a:rPr spc="-855" dirty="0"/>
              <a:t> </a:t>
            </a:r>
            <a:r>
              <a:rPr spc="495" dirty="0"/>
              <a:t>P</a:t>
            </a:r>
            <a:r>
              <a:rPr spc="-254" dirty="0"/>
              <a:t>r</a:t>
            </a:r>
            <a:r>
              <a:rPr spc="45" dirty="0"/>
              <a:t>e</a:t>
            </a:r>
            <a:r>
              <a:rPr spc="270" dirty="0"/>
              <a:t>p</a:t>
            </a:r>
            <a:r>
              <a:rPr spc="195" dirty="0"/>
              <a:t>a</a:t>
            </a:r>
            <a:r>
              <a:rPr spc="-254" dirty="0"/>
              <a:t>r</a:t>
            </a:r>
            <a:r>
              <a:rPr spc="195" dirty="0"/>
              <a:t>a</a:t>
            </a:r>
            <a:r>
              <a:rPr spc="-480" dirty="0"/>
              <a:t>t</a:t>
            </a:r>
            <a:r>
              <a:rPr spc="-630" dirty="0"/>
              <a:t>i</a:t>
            </a:r>
            <a:r>
              <a:rPr spc="195" dirty="0"/>
              <a:t>o</a:t>
            </a:r>
            <a:r>
              <a:rPr spc="535" dirty="0"/>
              <a:t>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8800" y="1362075"/>
            <a:ext cx="2228849" cy="22288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630362" y="3754437"/>
            <a:ext cx="2623820" cy="195758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1650" spc="150" dirty="0">
                <a:solidFill>
                  <a:srgbClr val="60A8FF"/>
                </a:solidFill>
                <a:latin typeface="SimSun"/>
                <a:cs typeface="SimSun"/>
              </a:rPr>
              <a:t>Capsicum</a:t>
            </a:r>
            <a:endParaRPr sz="1650" dirty="0">
              <a:latin typeface="SimSun"/>
              <a:cs typeface="SimSun"/>
            </a:endParaRPr>
          </a:p>
          <a:p>
            <a:pPr marL="12700" marR="5080" indent="-38735" algn="ctr">
              <a:lnSpc>
                <a:spcPct val="149700"/>
              </a:lnSpc>
              <a:spcBef>
                <a:spcPts val="1040"/>
              </a:spcBef>
            </a:pPr>
            <a:r>
              <a:rPr sz="1350" spc="20" dirty="0">
                <a:solidFill>
                  <a:srgbClr val="D5E4EF"/>
                </a:solidFill>
                <a:latin typeface="Roboto"/>
                <a:cs typeface="Roboto"/>
              </a:rPr>
              <a:t>We </a:t>
            </a:r>
            <a:r>
              <a:rPr sz="1350" spc="-15" dirty="0">
                <a:solidFill>
                  <a:srgbClr val="D5E4EF"/>
                </a:solidFill>
                <a:latin typeface="Roboto"/>
                <a:cs typeface="Roboto"/>
              </a:rPr>
              <a:t>collected 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images </a:t>
            </a:r>
            <a:r>
              <a:rPr sz="1350" dirty="0">
                <a:solidFill>
                  <a:srgbClr val="D5E4EF"/>
                </a:solidFill>
                <a:latin typeface="Roboto"/>
                <a:cs typeface="Roboto"/>
              </a:rPr>
              <a:t>of </a:t>
            </a:r>
            <a:r>
              <a:rPr sz="1350" spc="-25" dirty="0">
                <a:solidFill>
                  <a:srgbClr val="D5E4EF"/>
                </a:solidFill>
                <a:latin typeface="Roboto"/>
                <a:cs typeface="Roboto"/>
              </a:rPr>
              <a:t>capsicum 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from 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different 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angles and </a:t>
            </a:r>
            <a:r>
              <a:rPr sz="1350" spc="-30" dirty="0">
                <a:solidFill>
                  <a:srgbClr val="D5E4EF"/>
                </a:solidFill>
                <a:latin typeface="Roboto"/>
                <a:cs typeface="Roboto"/>
              </a:rPr>
              <a:t>lighting </a:t>
            </a:r>
            <a:r>
              <a:rPr sz="1350" spc="-25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D5E4EF"/>
                </a:solidFill>
                <a:latin typeface="Roboto"/>
                <a:cs typeface="Roboto"/>
              </a:rPr>
              <a:t>c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on</a:t>
            </a:r>
            <a:r>
              <a:rPr sz="1350" spc="-25" dirty="0">
                <a:solidFill>
                  <a:srgbClr val="D5E4EF"/>
                </a:solidFill>
                <a:latin typeface="Roboto"/>
                <a:cs typeface="Roboto"/>
              </a:rPr>
              <a:t>d</a:t>
            </a:r>
            <a:r>
              <a:rPr sz="1350" spc="-45" dirty="0">
                <a:solidFill>
                  <a:srgbClr val="D5E4EF"/>
                </a:solidFill>
                <a:latin typeface="Roboto"/>
                <a:cs typeface="Roboto"/>
              </a:rPr>
              <a:t>i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t</a:t>
            </a:r>
            <a:r>
              <a:rPr sz="1350" spc="-45" dirty="0">
                <a:solidFill>
                  <a:srgbClr val="D5E4EF"/>
                </a:solidFill>
                <a:latin typeface="Roboto"/>
                <a:cs typeface="Roboto"/>
              </a:rPr>
              <a:t>i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on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s</a:t>
            </a:r>
            <a:r>
              <a:rPr sz="1350" spc="-60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t</a:t>
            </a:r>
            <a:r>
              <a:rPr sz="1350" dirty="0">
                <a:solidFill>
                  <a:srgbClr val="D5E4EF"/>
                </a:solidFill>
                <a:latin typeface="Roboto"/>
                <a:cs typeface="Roboto"/>
              </a:rPr>
              <a:t>o</a:t>
            </a:r>
            <a:r>
              <a:rPr sz="1350" spc="-60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D5E4EF"/>
                </a:solidFill>
                <a:latin typeface="Roboto"/>
                <a:cs typeface="Roboto"/>
              </a:rPr>
              <a:t>c</a:t>
            </a:r>
            <a:r>
              <a:rPr sz="1350" spc="-30" dirty="0">
                <a:solidFill>
                  <a:srgbClr val="D5E4EF"/>
                </a:solidFill>
                <a:latin typeface="Roboto"/>
                <a:cs typeface="Roboto"/>
              </a:rPr>
              <a:t>r</a:t>
            </a:r>
            <a:r>
              <a:rPr sz="1350" spc="35" dirty="0">
                <a:solidFill>
                  <a:srgbClr val="D5E4EF"/>
                </a:solidFill>
                <a:latin typeface="Roboto"/>
                <a:cs typeface="Roboto"/>
              </a:rPr>
              <a:t>e</a:t>
            </a:r>
            <a:r>
              <a:rPr sz="1350" spc="5" dirty="0">
                <a:solidFill>
                  <a:srgbClr val="D5E4EF"/>
                </a:solidFill>
                <a:latin typeface="Roboto"/>
                <a:cs typeface="Roboto"/>
              </a:rPr>
              <a:t>a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t</a:t>
            </a:r>
            <a:r>
              <a:rPr sz="1350" spc="5" dirty="0">
                <a:solidFill>
                  <a:srgbClr val="D5E4EF"/>
                </a:solidFill>
                <a:latin typeface="Roboto"/>
                <a:cs typeface="Roboto"/>
              </a:rPr>
              <a:t>e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a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D5E4EF"/>
                </a:solidFill>
                <a:latin typeface="Roboto"/>
                <a:cs typeface="Roboto"/>
              </a:rPr>
              <a:t>d</a:t>
            </a:r>
            <a:r>
              <a:rPr sz="1350" spc="-45" dirty="0">
                <a:solidFill>
                  <a:srgbClr val="D5E4EF"/>
                </a:solidFill>
                <a:latin typeface="Roboto"/>
                <a:cs typeface="Roboto"/>
              </a:rPr>
              <a:t>i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v</a:t>
            </a:r>
            <a:r>
              <a:rPr sz="1350" spc="35" dirty="0">
                <a:solidFill>
                  <a:srgbClr val="D5E4EF"/>
                </a:solidFill>
                <a:latin typeface="Roboto"/>
                <a:cs typeface="Roboto"/>
              </a:rPr>
              <a:t>e</a:t>
            </a:r>
            <a:r>
              <a:rPr sz="1350" spc="-30" dirty="0">
                <a:solidFill>
                  <a:srgbClr val="D5E4EF"/>
                </a:solidFill>
                <a:latin typeface="Roboto"/>
                <a:cs typeface="Roboto"/>
              </a:rPr>
              <a:t>r</a:t>
            </a:r>
            <a:r>
              <a:rPr sz="1350" spc="-35" dirty="0">
                <a:solidFill>
                  <a:srgbClr val="D5E4EF"/>
                </a:solidFill>
                <a:latin typeface="Roboto"/>
                <a:cs typeface="Roboto"/>
              </a:rPr>
              <a:t>s</a:t>
            </a:r>
            <a:r>
              <a:rPr sz="1350" spc="5" dirty="0">
                <a:solidFill>
                  <a:srgbClr val="D5E4EF"/>
                </a:solidFill>
                <a:latin typeface="Roboto"/>
                <a:cs typeface="Roboto"/>
              </a:rPr>
              <a:t>e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D5E4EF"/>
                </a:solidFill>
                <a:latin typeface="Roboto"/>
                <a:cs typeface="Roboto"/>
              </a:rPr>
              <a:t>d</a:t>
            </a:r>
            <a:r>
              <a:rPr sz="1350" spc="5" dirty="0">
                <a:solidFill>
                  <a:srgbClr val="D5E4EF"/>
                </a:solidFill>
                <a:latin typeface="Roboto"/>
                <a:cs typeface="Roboto"/>
              </a:rPr>
              <a:t>a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t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a  </a:t>
            </a:r>
            <a:r>
              <a:rPr sz="1350" spc="-5" dirty="0" smtClean="0">
                <a:solidFill>
                  <a:srgbClr val="D5E4EF"/>
                </a:solidFill>
                <a:latin typeface="Roboto"/>
                <a:cs typeface="Roboto"/>
              </a:rPr>
              <a:t>set</a:t>
            </a:r>
            <a:r>
              <a:rPr lang="en-US" sz="1350" spc="-5" dirty="0" smtClean="0">
                <a:solidFill>
                  <a:srgbClr val="D5E4EF"/>
                </a:solidFill>
                <a:latin typeface="Roboto"/>
                <a:cs typeface="Roboto"/>
              </a:rPr>
              <a:t> and collect this data from google images, different website.</a:t>
            </a:r>
            <a:endParaRPr sz="1350" dirty="0">
              <a:latin typeface="Roboto"/>
              <a:cs typeface="Roboto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00575" y="1362074"/>
            <a:ext cx="2228849" cy="222884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4445000" y="3754437"/>
            <a:ext cx="2497455" cy="133434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45720" algn="ctr">
              <a:lnSpc>
                <a:spcPct val="100000"/>
              </a:lnSpc>
              <a:spcBef>
                <a:spcPts val="135"/>
              </a:spcBef>
            </a:pPr>
            <a:r>
              <a:rPr sz="1650" spc="175" dirty="0">
                <a:solidFill>
                  <a:srgbClr val="60A8FF"/>
                </a:solidFill>
                <a:latin typeface="SimSun"/>
                <a:cs typeface="SimSun"/>
              </a:rPr>
              <a:t>Tomato</a:t>
            </a:r>
            <a:endParaRPr sz="1650" dirty="0">
              <a:latin typeface="SimSun"/>
              <a:cs typeface="SimSun"/>
            </a:endParaRPr>
          </a:p>
          <a:p>
            <a:pPr marL="12065" marR="5080" indent="5715" algn="ctr">
              <a:lnSpc>
                <a:spcPct val="149700"/>
              </a:lnSpc>
              <a:spcBef>
                <a:spcPts val="1040"/>
              </a:spcBef>
            </a:pP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Our 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tomato 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data 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set 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included </a:t>
            </a:r>
            <a:r>
              <a:rPr sz="1350" spc="-15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pictures</a:t>
            </a:r>
            <a:r>
              <a:rPr sz="1350" spc="-65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dirty="0">
                <a:solidFill>
                  <a:srgbClr val="D5E4EF"/>
                </a:solidFill>
                <a:latin typeface="Roboto"/>
                <a:cs typeface="Roboto"/>
              </a:rPr>
              <a:t>of</a:t>
            </a:r>
            <a:r>
              <a:rPr sz="1350" spc="-60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dirty="0">
                <a:solidFill>
                  <a:srgbClr val="D5E4EF"/>
                </a:solidFill>
                <a:latin typeface="Roboto"/>
                <a:cs typeface="Roboto"/>
              </a:rPr>
              <a:t>tomatoes</a:t>
            </a:r>
            <a:r>
              <a:rPr sz="1350" spc="-65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lang="en-US" sz="1350" spc="-20" dirty="0" smtClean="0">
                <a:solidFill>
                  <a:srgbClr val="D5E4EF"/>
                </a:solidFill>
                <a:latin typeface="Roboto"/>
                <a:cs typeface="Roboto"/>
              </a:rPr>
              <a:t>on different vegetables, separate.</a:t>
            </a:r>
            <a:endParaRPr sz="1350" dirty="0">
              <a:latin typeface="Roboto"/>
              <a:cs typeface="Roboto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372350" y="1362074"/>
            <a:ext cx="2228849" cy="222884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207250" y="3754437"/>
            <a:ext cx="2520315" cy="102271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735" algn="ctr">
              <a:lnSpc>
                <a:spcPct val="100000"/>
              </a:lnSpc>
              <a:spcBef>
                <a:spcPts val="135"/>
              </a:spcBef>
            </a:pPr>
            <a:r>
              <a:rPr sz="1650" spc="-30" dirty="0">
                <a:solidFill>
                  <a:srgbClr val="60A8FF"/>
                </a:solidFill>
                <a:latin typeface="SimSun"/>
                <a:cs typeface="SimSun"/>
              </a:rPr>
              <a:t>Carrot</a:t>
            </a:r>
            <a:endParaRPr sz="1650" dirty="0">
              <a:latin typeface="SimSun"/>
              <a:cs typeface="SimSun"/>
            </a:endParaRPr>
          </a:p>
          <a:p>
            <a:pPr marL="12700" marR="5080" algn="ctr">
              <a:lnSpc>
                <a:spcPct val="149700"/>
              </a:lnSpc>
              <a:spcBef>
                <a:spcPts val="1040"/>
              </a:spcBef>
            </a:pPr>
            <a:r>
              <a:rPr sz="1350" spc="35" dirty="0">
                <a:solidFill>
                  <a:srgbClr val="D5E4EF"/>
                </a:solidFill>
                <a:latin typeface="Roboto"/>
                <a:cs typeface="Roboto"/>
              </a:rPr>
              <a:t>W</a:t>
            </a:r>
            <a:r>
              <a:rPr sz="1350" spc="5" dirty="0">
                <a:solidFill>
                  <a:srgbClr val="D5E4EF"/>
                </a:solidFill>
                <a:latin typeface="Roboto"/>
                <a:cs typeface="Roboto"/>
              </a:rPr>
              <a:t>e</a:t>
            </a:r>
            <a:r>
              <a:rPr sz="1350" spc="-5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D5E4EF"/>
                </a:solidFill>
                <a:latin typeface="Roboto"/>
                <a:cs typeface="Roboto"/>
              </a:rPr>
              <a:t>c</a:t>
            </a:r>
            <a:r>
              <a:rPr sz="1350" spc="5" dirty="0">
                <a:solidFill>
                  <a:srgbClr val="D5E4EF"/>
                </a:solidFill>
                <a:latin typeface="Roboto"/>
                <a:cs typeface="Roboto"/>
              </a:rPr>
              <a:t>a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p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t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u</a:t>
            </a:r>
            <a:r>
              <a:rPr sz="1350" spc="-30" dirty="0">
                <a:solidFill>
                  <a:srgbClr val="D5E4EF"/>
                </a:solidFill>
                <a:latin typeface="Roboto"/>
                <a:cs typeface="Roboto"/>
              </a:rPr>
              <a:t>r</a:t>
            </a:r>
            <a:r>
              <a:rPr sz="1350" spc="35" dirty="0">
                <a:solidFill>
                  <a:srgbClr val="D5E4EF"/>
                </a:solidFill>
                <a:latin typeface="Roboto"/>
                <a:cs typeface="Roboto"/>
              </a:rPr>
              <a:t>e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d</a:t>
            </a:r>
            <a:r>
              <a:rPr sz="1350" spc="-50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45" dirty="0">
                <a:solidFill>
                  <a:srgbClr val="D5E4EF"/>
                </a:solidFill>
                <a:latin typeface="Roboto"/>
                <a:cs typeface="Roboto"/>
              </a:rPr>
              <a:t>i</a:t>
            </a:r>
            <a:r>
              <a:rPr sz="1350" spc="15" dirty="0">
                <a:solidFill>
                  <a:srgbClr val="D5E4EF"/>
                </a:solidFill>
                <a:latin typeface="Roboto"/>
                <a:cs typeface="Roboto"/>
              </a:rPr>
              <a:t>m</a:t>
            </a:r>
            <a:r>
              <a:rPr sz="1350" spc="5" dirty="0">
                <a:solidFill>
                  <a:srgbClr val="D5E4EF"/>
                </a:solidFill>
                <a:latin typeface="Roboto"/>
                <a:cs typeface="Roboto"/>
              </a:rPr>
              <a:t>a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g</a:t>
            </a:r>
            <a:r>
              <a:rPr sz="1350" spc="35" dirty="0">
                <a:solidFill>
                  <a:srgbClr val="D5E4EF"/>
                </a:solidFill>
                <a:latin typeface="Roboto"/>
                <a:cs typeface="Roboto"/>
              </a:rPr>
              <a:t>e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s</a:t>
            </a:r>
            <a:r>
              <a:rPr sz="1350" spc="-60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o</a:t>
            </a:r>
            <a:r>
              <a:rPr sz="1350" spc="20" dirty="0">
                <a:solidFill>
                  <a:srgbClr val="D5E4EF"/>
                </a:solidFill>
                <a:latin typeface="Roboto"/>
                <a:cs typeface="Roboto"/>
              </a:rPr>
              <a:t>f</a:t>
            </a:r>
            <a:r>
              <a:rPr sz="1350" spc="-55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D5E4EF"/>
                </a:solidFill>
                <a:latin typeface="Roboto"/>
                <a:cs typeface="Roboto"/>
              </a:rPr>
              <a:t>c</a:t>
            </a:r>
            <a:r>
              <a:rPr sz="1350" spc="5" dirty="0">
                <a:solidFill>
                  <a:srgbClr val="D5E4EF"/>
                </a:solidFill>
                <a:latin typeface="Roboto"/>
                <a:cs typeface="Roboto"/>
              </a:rPr>
              <a:t>a</a:t>
            </a:r>
            <a:r>
              <a:rPr sz="1350" spc="-30" dirty="0">
                <a:solidFill>
                  <a:srgbClr val="D5E4EF"/>
                </a:solidFill>
                <a:latin typeface="Roboto"/>
                <a:cs typeface="Roboto"/>
              </a:rPr>
              <a:t>rr</a:t>
            </a:r>
            <a:r>
              <a:rPr sz="1350" spc="-20" dirty="0">
                <a:solidFill>
                  <a:srgbClr val="D5E4EF"/>
                </a:solidFill>
                <a:latin typeface="Roboto"/>
                <a:cs typeface="Roboto"/>
              </a:rPr>
              <a:t>o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ts</a:t>
            </a:r>
            <a:r>
              <a:rPr sz="1350" spc="-60" dirty="0">
                <a:solidFill>
                  <a:srgbClr val="D5E4EF"/>
                </a:solidFill>
                <a:latin typeface="Roboto"/>
                <a:cs typeface="Roboto"/>
              </a:rPr>
              <a:t> </a:t>
            </a:r>
            <a:r>
              <a:rPr sz="1350" spc="-45" dirty="0">
                <a:solidFill>
                  <a:srgbClr val="D5E4EF"/>
                </a:solidFill>
                <a:latin typeface="Roboto"/>
                <a:cs typeface="Roboto"/>
              </a:rPr>
              <a:t>i</a:t>
            </a:r>
            <a:r>
              <a:rPr sz="1350" spc="-15" dirty="0">
                <a:solidFill>
                  <a:srgbClr val="D5E4EF"/>
                </a:solidFill>
                <a:latin typeface="Roboto"/>
                <a:cs typeface="Roboto"/>
              </a:rPr>
              <a:t>n  </a:t>
            </a:r>
            <a:r>
              <a:rPr sz="1350" spc="-10" dirty="0">
                <a:solidFill>
                  <a:srgbClr val="D5E4EF"/>
                </a:solidFill>
                <a:latin typeface="Roboto"/>
                <a:cs typeface="Roboto"/>
              </a:rPr>
              <a:t>their natural </a:t>
            </a:r>
            <a:r>
              <a:rPr sz="1350" spc="-5" dirty="0" smtClean="0">
                <a:solidFill>
                  <a:srgbClr val="D5E4EF"/>
                </a:solidFill>
                <a:latin typeface="Roboto"/>
                <a:cs typeface="Roboto"/>
              </a:rPr>
              <a:t>environmen</a:t>
            </a:r>
            <a:r>
              <a:rPr lang="en-US" sz="1350" spc="-5" dirty="0" smtClean="0">
                <a:solidFill>
                  <a:srgbClr val="D5E4EF"/>
                </a:solidFill>
                <a:latin typeface="Roboto"/>
                <a:cs typeface="Roboto"/>
              </a:rPr>
              <a:t>t.</a:t>
            </a:r>
            <a:endParaRPr sz="1350" dirty="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89CE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</TotalTime>
  <Words>526</Words>
  <Application>Microsoft Office PowerPoint</Application>
  <PresentationFormat>Custom</PresentationFormat>
  <Paragraphs>80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SimSun</vt:lpstr>
      <vt:lpstr>Arial</vt:lpstr>
      <vt:lpstr>Calibri</vt:lpstr>
      <vt:lpstr>Cambria</vt:lpstr>
      <vt:lpstr>Roboto</vt:lpstr>
      <vt:lpstr>Times New Roman</vt:lpstr>
      <vt:lpstr>Trebuchet MS</vt:lpstr>
      <vt:lpstr>Wingdings</vt:lpstr>
      <vt:lpstr>Office Theme</vt:lpstr>
      <vt:lpstr>PowerPoint Presentation</vt:lpstr>
      <vt:lpstr>PowerPoint Presentation</vt:lpstr>
      <vt:lpstr>Group Members</vt:lpstr>
      <vt:lpstr>Techniques in Computer Vision</vt:lpstr>
      <vt:lpstr>Problem</vt:lpstr>
      <vt:lpstr>Proposed Solution</vt:lpstr>
      <vt:lpstr>Dataset Preparation</vt:lpstr>
      <vt:lpstr>Dataset Preparation</vt:lpstr>
      <vt:lpstr>Data Set Preparation</vt:lpstr>
      <vt:lpstr>Dataset Labeling</vt:lpstr>
      <vt:lpstr>Dataset Augmentation</vt:lpstr>
      <vt:lpstr>Why Dataset Augmentation is important?</vt:lpstr>
      <vt:lpstr>Dataset Augmentation</vt:lpstr>
      <vt:lpstr>Dataset Splitting</vt:lpstr>
      <vt:lpstr>Continue…</vt:lpstr>
      <vt:lpstr>Model Training &amp; Evaluation</vt:lpstr>
      <vt:lpstr>PowerPoint Presentation</vt:lpstr>
      <vt:lpstr>Real World Applications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Aysh</dc:creator>
  <cp:lastModifiedBy>Alee</cp:lastModifiedBy>
  <cp:revision>38</cp:revision>
  <dcterms:created xsi:type="dcterms:W3CDTF">2023-06-11T15:59:19Z</dcterms:created>
  <dcterms:modified xsi:type="dcterms:W3CDTF">2023-06-13T06:56:31Z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2023-06-11T00:00:00Z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2023-06-11T00:00:00Z</vt:filetime>
  </property>
</Properties>
</file>